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7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1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7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8F87327-1382-4B7B-9C3A-9C107287CDDD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474E079-9FBB-4A59-AE08-335636CD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0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01522" y="180304"/>
            <a:ext cx="10175418" cy="1184857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b="0" dirty="0" err="1"/>
              <a:t>Xoja</a:t>
            </a:r>
            <a:r>
              <a:rPr lang="en-US" b="0" dirty="0"/>
              <a:t> Ali </a:t>
            </a:r>
            <a:r>
              <a:rPr lang="en-US" b="0" dirty="0" err="1"/>
              <a:t>Romitaniy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246"/>
            <a:ext cx="12192000" cy="5315754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09530" y="4404575"/>
            <a:ext cx="8767860" cy="8532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58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3358810"/>
          </a:xfrm>
        </p:spPr>
        <p:txBody>
          <a:bodyPr/>
          <a:lstStyle/>
          <a:p>
            <a:pPr algn="ctr"/>
            <a:r>
              <a:rPr lang="en-US" b="1" dirty="0" smtClean="0"/>
              <a:t>“NASOYIM UL-MUHABBAT” NAVOIY UNGA SHUNDAY TA’RIF BERADI: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4919" y="837128"/>
            <a:ext cx="58978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Alar </a:t>
            </a:r>
            <a:r>
              <a:rPr lang="en-US" sz="2800" b="1" dirty="0" err="1" smtClean="0"/>
              <a:t>Xoja</a:t>
            </a:r>
            <a:r>
              <a:rPr lang="en-US" sz="2800" b="1" dirty="0" smtClean="0"/>
              <a:t> Mahmud </a:t>
            </a:r>
            <a:r>
              <a:rPr lang="en-US" sz="2800" b="1" dirty="0" err="1" smtClean="0"/>
              <a:t>xulafosidindurlar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silsilada</a:t>
            </a:r>
            <a:r>
              <a:rPr lang="en-US" sz="2800" b="1" dirty="0" smtClean="0"/>
              <a:t> alarming </a:t>
            </a:r>
            <a:r>
              <a:rPr lang="en-US" sz="2800" b="1" dirty="0" err="1" smtClean="0"/>
              <a:t>laqabi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Hazrat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Azizondur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alarg‘a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oliy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maqomot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zohir</a:t>
            </a:r>
            <a:r>
              <a:rPr lang="en-US" sz="2800" b="1" dirty="0"/>
              <a:t> </a:t>
            </a:r>
            <a:r>
              <a:rPr lang="en-US" sz="2800" b="1" dirty="0" err="1" smtClean="0"/>
              <a:t>karomot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ko‘p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erkandur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to‘qimoq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san’atig‘a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mashg‘ul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bo‘lur</a:t>
            </a:r>
            <a:r>
              <a:rPr lang="en-US" sz="2800" b="1" dirty="0"/>
              <a:t> </a:t>
            </a:r>
            <a:r>
              <a:rPr lang="en-US" sz="2800" b="1" dirty="0" err="1" smtClean="0"/>
              <a:t>ermish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Hazrat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Maxdumkim</a:t>
            </a:r>
            <a:r>
              <a:rPr lang="en-US" sz="2800" b="1" dirty="0" smtClean="0"/>
              <a:t>, «</a:t>
            </a:r>
            <a:r>
              <a:rPr lang="en-US" sz="2800" b="1" dirty="0" err="1" smtClean="0"/>
              <a:t>Nafahot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ul-uns</a:t>
            </a:r>
            <a:r>
              <a:rPr lang="en-US" sz="2800" b="1" dirty="0" smtClean="0"/>
              <a:t>» </a:t>
            </a:r>
            <a:r>
              <a:rPr lang="en-US" sz="2800" b="1" dirty="0" err="1" smtClean="0"/>
              <a:t>kitobining</a:t>
            </a:r>
            <a:r>
              <a:rPr lang="en-US" sz="2800" b="1" dirty="0"/>
              <a:t> </a:t>
            </a:r>
            <a:r>
              <a:rPr lang="en-US" sz="2800" b="1" dirty="0" err="1" smtClean="0"/>
              <a:t>musannifidurlar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mundoq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debdurlarki</a:t>
            </a:r>
            <a:r>
              <a:rPr lang="en-US" sz="2800" b="1" dirty="0" smtClean="0"/>
              <a:t>, manga </a:t>
            </a:r>
            <a:r>
              <a:rPr lang="en-US" sz="2800" b="1" dirty="0" err="1" smtClean="0"/>
              <a:t>ba’zi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akobirdin</a:t>
            </a:r>
            <a:r>
              <a:rPr lang="en-US" sz="2800" b="1" dirty="0"/>
              <a:t> </a:t>
            </a:r>
            <a:r>
              <a:rPr lang="en-US" sz="2800" b="1" dirty="0" err="1" smtClean="0"/>
              <a:t>mundoq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istimo</a:t>
            </a:r>
            <a:r>
              <a:rPr lang="en-US" sz="2800" b="1" dirty="0" smtClean="0"/>
              <a:t>’ </a:t>
            </a:r>
            <a:r>
              <a:rPr lang="en-US" sz="2800" b="1" dirty="0" err="1" smtClean="0"/>
              <a:t>tushubdurki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ishorat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alarg‘adur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280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2429" y="914400"/>
            <a:ext cx="4482492" cy="451172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/>
              <a:t>Romitaniy</a:t>
            </a:r>
            <a:r>
              <a:rPr lang="en-US" sz="2800" b="1" dirty="0"/>
              <a:t> </a:t>
            </a:r>
            <a:r>
              <a:rPr lang="en-US" sz="2800" b="1" dirty="0" err="1"/>
              <a:t>Xoja</a:t>
            </a:r>
            <a:r>
              <a:rPr lang="en-US" sz="2800" b="1" dirty="0"/>
              <a:t> Ali, </a:t>
            </a:r>
            <a:r>
              <a:rPr lang="en-US" sz="2800" b="1" dirty="0" err="1"/>
              <a:t>Xojai</a:t>
            </a:r>
            <a:r>
              <a:rPr lang="en-US" sz="2800" b="1" dirty="0"/>
              <a:t> </a:t>
            </a:r>
            <a:r>
              <a:rPr lang="en-US" sz="2800" b="1" dirty="0" err="1"/>
              <a:t>Azizon</a:t>
            </a:r>
            <a:r>
              <a:rPr lang="en-US" sz="2800" b="1" dirty="0"/>
              <a:t> (13-asr </a:t>
            </a:r>
            <a:r>
              <a:rPr lang="en-US" sz="2800" b="1" dirty="0" err="1"/>
              <a:t>oʻrtalari</a:t>
            </a:r>
            <a:r>
              <a:rPr lang="en-US" sz="2800" b="1" dirty="0"/>
              <a:t> — </a:t>
            </a:r>
            <a:r>
              <a:rPr lang="en-US" sz="2800" b="1" dirty="0" err="1"/>
              <a:t>Romitan</a:t>
            </a:r>
            <a:r>
              <a:rPr lang="en-US" sz="2800" b="1" dirty="0"/>
              <a:t> </a:t>
            </a:r>
            <a:r>
              <a:rPr lang="en-US" sz="2800" b="1" dirty="0" err="1"/>
              <a:t>tumani</a:t>
            </a:r>
            <a:r>
              <a:rPr lang="en-US" sz="2800" b="1" dirty="0"/>
              <a:t> </a:t>
            </a:r>
            <a:r>
              <a:rPr lang="en-US" sz="2800" b="1" dirty="0" err="1"/>
              <a:t>Qoʻrgʻon</a:t>
            </a:r>
            <a:r>
              <a:rPr lang="en-US" sz="2800" b="1" dirty="0"/>
              <a:t> </a:t>
            </a:r>
            <a:r>
              <a:rPr lang="en-US" sz="2800" b="1" dirty="0" err="1"/>
              <a:t>qishlogʻi</a:t>
            </a:r>
            <a:r>
              <a:rPr lang="en-US" sz="2800" b="1" dirty="0"/>
              <a:t> — 1316/1321) — </a:t>
            </a:r>
            <a:r>
              <a:rPr lang="en-US" sz="2800" b="1" dirty="0" err="1"/>
              <a:t>xojagonnaqshbandiya</a:t>
            </a:r>
            <a:r>
              <a:rPr lang="en-US" sz="2800" b="1" dirty="0"/>
              <a:t> </a:t>
            </a:r>
            <a:r>
              <a:rPr lang="en-US" sz="2800" b="1" dirty="0" err="1"/>
              <a:t>tariqati</a:t>
            </a:r>
            <a:r>
              <a:rPr lang="en-US" sz="2800" b="1" dirty="0"/>
              <a:t> </a:t>
            </a:r>
            <a:r>
              <a:rPr lang="en-US" sz="2800" b="1" dirty="0" err="1"/>
              <a:t>vakili</a:t>
            </a:r>
            <a:r>
              <a:rPr lang="en-US" sz="2800" b="1" dirty="0"/>
              <a:t>. </a:t>
            </a:r>
            <a:r>
              <a:rPr lang="en-US" sz="2800" b="1" dirty="0" err="1"/>
              <a:t>Buxorolik</a:t>
            </a:r>
            <a:r>
              <a:rPr lang="en-US" sz="2800" b="1" dirty="0"/>
              <a:t> </a:t>
            </a:r>
            <a:r>
              <a:rPr lang="en-US" sz="2800" b="1" dirty="0" err="1"/>
              <a:t>yetti</a:t>
            </a:r>
            <a:r>
              <a:rPr lang="en-US" sz="2800" b="1" dirty="0"/>
              <a:t> </a:t>
            </a:r>
            <a:r>
              <a:rPr lang="en-US" sz="2800" b="1" dirty="0" err="1"/>
              <a:t>pirning</a:t>
            </a:r>
            <a:r>
              <a:rPr lang="en-US" sz="2800" b="1" dirty="0"/>
              <a:t> </a:t>
            </a:r>
            <a:r>
              <a:rPr lang="en-US" sz="2800" b="1" dirty="0" err="1"/>
              <a:t>to‘rtinchisidir</a:t>
            </a:r>
            <a:r>
              <a:rPr lang="en-US" sz="2800" b="1" dirty="0"/>
              <a:t>. </a:t>
            </a:r>
            <a:r>
              <a:rPr lang="en-US" sz="2800" b="1" dirty="0" err="1"/>
              <a:t>Zamonasining</a:t>
            </a:r>
            <a:r>
              <a:rPr lang="en-US" sz="2800" b="1" dirty="0"/>
              <a:t> </a:t>
            </a:r>
            <a:r>
              <a:rPr lang="en-US" sz="2800" b="1" dirty="0" err="1"/>
              <a:t>yetuk</a:t>
            </a:r>
            <a:r>
              <a:rPr lang="en-US" sz="2800" b="1" dirty="0"/>
              <a:t> </a:t>
            </a:r>
            <a:r>
              <a:rPr lang="en-US" sz="2800" b="1" dirty="0" err="1"/>
              <a:t>olimi</a:t>
            </a:r>
            <a:r>
              <a:rPr lang="en-US" sz="2800" b="1" dirty="0"/>
              <a:t>. </a:t>
            </a:r>
            <a:r>
              <a:rPr lang="en-US" sz="2800" b="1" dirty="0" err="1"/>
              <a:t>Naqshbandiya</a:t>
            </a:r>
            <a:r>
              <a:rPr lang="en-US" sz="2800" b="1" dirty="0"/>
              <a:t> </a:t>
            </a:r>
            <a:r>
              <a:rPr lang="en-US" sz="2800" b="1" dirty="0" err="1"/>
              <a:t>tariqati</a:t>
            </a:r>
            <a:r>
              <a:rPr lang="en-US" sz="2800" b="1" dirty="0"/>
              <a:t> </a:t>
            </a:r>
            <a:r>
              <a:rPr lang="en-US" sz="2800" b="1" dirty="0" err="1"/>
              <a:t>silsilasida</a:t>
            </a:r>
            <a:r>
              <a:rPr lang="en-US" sz="2800" b="1" dirty="0"/>
              <a:t> 12 </a:t>
            </a:r>
            <a:r>
              <a:rPr lang="en-US" sz="2800" b="1" dirty="0" err="1"/>
              <a:t>maqomda</a:t>
            </a:r>
            <a:r>
              <a:rPr lang="en-US" sz="2800" b="1" dirty="0"/>
              <a:t> </a:t>
            </a:r>
            <a:r>
              <a:rPr lang="en-US" sz="2800" b="1" dirty="0" err="1"/>
              <a:t>zikr</a:t>
            </a:r>
            <a:r>
              <a:rPr lang="en-US" sz="2800" b="1" dirty="0"/>
              <a:t> </a:t>
            </a:r>
            <a:r>
              <a:rPr lang="en-US" sz="2800" b="1" dirty="0" err="1"/>
              <a:t>qilingan</a:t>
            </a:r>
            <a:r>
              <a:rPr lang="en-US" sz="2800" b="1" dirty="0"/>
              <a:t>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1701" y="321973"/>
            <a:ext cx="62933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</a:t>
            </a:r>
            <a:r>
              <a:rPr lang="en-US" sz="2400" b="1" dirty="0" err="1" smtClean="0"/>
              <a:t>Tasavvufiy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axloq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kitobida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naqshbandiylik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tasavvuf</a:t>
            </a:r>
            <a:r>
              <a:rPr lang="en-US" sz="2400" b="1" dirty="0"/>
              <a:t> </a:t>
            </a:r>
            <a:r>
              <a:rPr lang="en-US" sz="2400" b="1" dirty="0" err="1" smtClean="0"/>
              <a:t>tariqatining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silsilasi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haqida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Silsilai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sharif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nomli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she’r</a:t>
            </a:r>
            <a:r>
              <a:rPr lang="en-US" sz="2400" b="1" dirty="0"/>
              <a:t> </a:t>
            </a:r>
            <a:r>
              <a:rPr lang="en-US" sz="2400" b="1" dirty="0" err="1" smtClean="0"/>
              <a:t>yozilgan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Xoja</a:t>
            </a:r>
            <a:r>
              <a:rPr lang="en-US" sz="2400" b="1" dirty="0" smtClean="0"/>
              <a:t> Ali </a:t>
            </a:r>
            <a:r>
              <a:rPr lang="en-US" sz="2400" b="1" dirty="0" err="1" smtClean="0"/>
              <a:t>Romitaniyning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silsiladagi</a:t>
            </a:r>
            <a:r>
              <a:rPr lang="en-US" sz="2400" b="1" dirty="0"/>
              <a:t> </a:t>
            </a:r>
            <a:r>
              <a:rPr lang="en-US" sz="2400" b="1" dirty="0" err="1" smtClean="0"/>
              <a:t>o‘rnini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tavsiflovchi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shunday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misra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bor</a:t>
            </a:r>
            <a:r>
              <a:rPr lang="en-US" sz="2400" b="1" dirty="0" smtClean="0"/>
              <a:t>: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err="1" smtClean="0"/>
              <a:t>Shayx</a:t>
            </a:r>
            <a:r>
              <a:rPr lang="en-US" sz="2400" b="1" dirty="0" smtClean="0"/>
              <a:t> Ali </a:t>
            </a:r>
            <a:r>
              <a:rPr lang="en-US" sz="2400" b="1" dirty="0" err="1" smtClean="0"/>
              <a:t>Romitaniy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haqiqat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shohpari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Bu </a:t>
            </a:r>
            <a:r>
              <a:rPr lang="en-US" sz="2400" b="1" dirty="0" err="1" smtClean="0"/>
              <a:t>misra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Xoja</a:t>
            </a:r>
            <a:r>
              <a:rPr lang="en-US" sz="2400" b="1" dirty="0" smtClean="0"/>
              <a:t> Ali </a:t>
            </a:r>
            <a:r>
              <a:rPr lang="en-US" sz="2400" b="1" dirty="0" err="1" smtClean="0"/>
              <a:t>Romitaniyni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shayxlik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darajasida</a:t>
            </a:r>
            <a:r>
              <a:rPr lang="en-US" sz="2400" b="1" dirty="0"/>
              <a:t> </a:t>
            </a:r>
            <a:r>
              <a:rPr lang="en-US" sz="2400" b="1" dirty="0" err="1" smtClean="0"/>
              <a:t>bo‘lganligi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ya’ni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shariat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tariqat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ma’rifat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kamolot</a:t>
            </a:r>
            <a:r>
              <a:rPr lang="en-US" sz="2400" b="1" dirty="0"/>
              <a:t> </a:t>
            </a:r>
            <a:r>
              <a:rPr lang="en-US" sz="2400" b="1" dirty="0" err="1" smtClean="0"/>
              <a:t>bosqichlaridan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o‘tib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haqiqatga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yetib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o‘zgalarga</a:t>
            </a:r>
            <a:r>
              <a:rPr lang="en-US" sz="2400" b="1" dirty="0" smtClean="0"/>
              <a:t> ham 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yo‘lda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ta’lim</a:t>
            </a:r>
            <a:r>
              <a:rPr lang="en-US" sz="2400" b="1" dirty="0"/>
              <a:t> </a:t>
            </a:r>
            <a:r>
              <a:rPr lang="en-US" sz="2400" b="1" dirty="0" err="1" smtClean="0"/>
              <a:t>berish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huquqiga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ekanligi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birga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haqiqatni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shunday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yuksak</a:t>
            </a:r>
            <a:r>
              <a:rPr lang="en-US" sz="2400" b="1" dirty="0"/>
              <a:t> </a:t>
            </a:r>
            <a:r>
              <a:rPr lang="en-US" sz="2400" b="1" dirty="0" err="1" smtClean="0"/>
              <a:t>darajada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ko‘rib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anglagankim</a:t>
            </a:r>
            <a:r>
              <a:rPr lang="en-US" sz="2400" b="1" dirty="0" smtClean="0"/>
              <a:t>, “</a:t>
            </a:r>
            <a:r>
              <a:rPr lang="en-US" sz="2400" b="1" dirty="0" err="1" smtClean="0"/>
              <a:t>nuru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haqiqat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shohpari</a:t>
            </a:r>
            <a:r>
              <a:rPr lang="en-US" sz="2400" b="1" dirty="0" smtClean="0"/>
              <a:t>” deb </a:t>
            </a:r>
            <a:r>
              <a:rPr lang="en-US" sz="2400" b="1" dirty="0" err="1" smtClean="0"/>
              <a:t>ta’rif</a:t>
            </a:r>
            <a:r>
              <a:rPr lang="en-US" sz="2400" b="1" dirty="0"/>
              <a:t> </a:t>
            </a:r>
            <a:r>
              <a:rPr lang="en-US" sz="2400" b="1" dirty="0" err="1" smtClean="0"/>
              <a:t>berishga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munosib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bo‘lganlaridan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dalolat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beradi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83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608" y="463639"/>
            <a:ext cx="4301544" cy="5251361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/>
              <a:t>Kitobda</a:t>
            </a:r>
            <a:r>
              <a:rPr lang="en-US" sz="2400" b="1" dirty="0"/>
              <a:t> </a:t>
            </a:r>
            <a:r>
              <a:rPr lang="en-US" sz="2400" b="1" dirty="0" err="1"/>
              <a:t>Xoja</a:t>
            </a:r>
            <a:r>
              <a:rPr lang="en-US" sz="2400" b="1" dirty="0"/>
              <a:t> Ali </a:t>
            </a:r>
            <a:r>
              <a:rPr lang="en-US" sz="2400" b="1" dirty="0" err="1"/>
              <a:t>Romitaniy</a:t>
            </a:r>
            <a:r>
              <a:rPr lang="en-US" sz="2400" b="1" dirty="0"/>
              <a:t> </a:t>
            </a:r>
            <a:r>
              <a:rPr lang="en-US" sz="2400" b="1" dirty="0" err="1"/>
              <a:t>shunday</a:t>
            </a:r>
            <a:r>
              <a:rPr lang="en-US" sz="2400" b="1" dirty="0"/>
              <a:t> </a:t>
            </a:r>
            <a:r>
              <a:rPr lang="en-US" sz="2400" b="1" dirty="0" err="1"/>
              <a:t>tavsiflanadi</a:t>
            </a:r>
            <a:r>
              <a:rPr lang="en-US" sz="2400" b="1" dirty="0"/>
              <a:t>: “</a:t>
            </a:r>
            <a:r>
              <a:rPr lang="en-US" sz="2400" b="1" dirty="0" err="1" smtClean="0"/>
              <a:t>Yuzi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go‘zal</a:t>
            </a:r>
            <a:r>
              <a:rPr lang="en-US" sz="2400" b="1" dirty="0"/>
              <a:t>, </a:t>
            </a:r>
            <a:r>
              <a:rPr lang="en-US" sz="2400" b="1" dirty="0" err="1"/>
              <a:t>bo‘yi</a:t>
            </a:r>
            <a:r>
              <a:rPr lang="en-US" sz="2400" b="1" dirty="0"/>
              <a:t> </a:t>
            </a:r>
            <a:r>
              <a:rPr lang="en-US" sz="2400" b="1" dirty="0" err="1"/>
              <a:t>mavzun</a:t>
            </a:r>
            <a:r>
              <a:rPr lang="en-US" sz="2400" b="1" dirty="0"/>
              <a:t>, </a:t>
            </a:r>
            <a:r>
              <a:rPr lang="en-US" sz="2400" b="1" dirty="0" err="1"/>
              <a:t>butun</a:t>
            </a:r>
            <a:r>
              <a:rPr lang="en-US" sz="2400" b="1" dirty="0"/>
              <a:t> </a:t>
            </a:r>
            <a:r>
              <a:rPr lang="en-US" sz="2400" b="1" dirty="0" err="1"/>
              <a:t>a’zolari</a:t>
            </a:r>
            <a:r>
              <a:rPr lang="en-US" sz="2400" b="1" dirty="0"/>
              <a:t> </a:t>
            </a:r>
            <a:r>
              <a:rPr lang="en-US" sz="2400" b="1" dirty="0" err="1"/>
              <a:t>bir-biriga</a:t>
            </a:r>
            <a:r>
              <a:rPr lang="en-US" sz="2400" b="1" dirty="0"/>
              <a:t> </a:t>
            </a:r>
            <a:r>
              <a:rPr lang="en-US" sz="2400" b="1" dirty="0" err="1"/>
              <a:t>mutanosib</a:t>
            </a:r>
            <a:r>
              <a:rPr lang="en-US" sz="2400" b="1" dirty="0"/>
              <a:t> </a:t>
            </a:r>
            <a:r>
              <a:rPr lang="en-US" sz="2400" b="1" dirty="0" err="1" smtClean="0"/>
              <a:t>edi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to‘quvchilik</a:t>
            </a:r>
            <a:r>
              <a:rPr lang="en-US" sz="2400" b="1" dirty="0" smtClean="0"/>
              <a:t> </a:t>
            </a:r>
            <a:r>
              <a:rPr lang="en-US" sz="2400" b="1" dirty="0" err="1"/>
              <a:t>san’ati</a:t>
            </a:r>
            <a:r>
              <a:rPr lang="en-US" sz="2400" b="1" dirty="0"/>
              <a:t> </a:t>
            </a:r>
            <a:r>
              <a:rPr lang="en-US" sz="2400" b="1" dirty="0" err="1"/>
              <a:t>bilan</a:t>
            </a:r>
            <a:r>
              <a:rPr lang="en-US" sz="2400" b="1" dirty="0"/>
              <a:t> kun </a:t>
            </a:r>
            <a:r>
              <a:rPr lang="en-US" sz="2400" b="1" dirty="0" err="1"/>
              <a:t>kechirar</a:t>
            </a:r>
            <a:r>
              <a:rPr lang="en-US" sz="2400" b="1" dirty="0"/>
              <a:t> </a:t>
            </a:r>
            <a:r>
              <a:rPr lang="en-US" sz="2400" b="1" dirty="0" err="1"/>
              <a:t>edi</a:t>
            </a:r>
            <a:r>
              <a:rPr lang="en-US" sz="2400" b="1" dirty="0"/>
              <a:t>. </a:t>
            </a:r>
            <a:r>
              <a:rPr lang="en-US" sz="2400" b="1" dirty="0" err="1"/>
              <a:t>Dunyodagi</a:t>
            </a:r>
            <a:r>
              <a:rPr lang="en-US" sz="2400" b="1" dirty="0"/>
              <a:t> </a:t>
            </a:r>
            <a:r>
              <a:rPr lang="en-US" sz="2400" b="1" dirty="0" err="1"/>
              <a:t>hech</a:t>
            </a:r>
            <a:r>
              <a:rPr lang="en-US" sz="2400" b="1" dirty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narsaga</a:t>
            </a:r>
            <a:r>
              <a:rPr lang="en-US" sz="2400" b="1" dirty="0" smtClean="0"/>
              <a:t> </a:t>
            </a:r>
            <a:r>
              <a:rPr lang="en-US" sz="2400" b="1" dirty="0" err="1"/>
              <a:t>iltifot</a:t>
            </a:r>
            <a:r>
              <a:rPr lang="en-US" sz="2400" b="1" dirty="0"/>
              <a:t> </a:t>
            </a:r>
            <a:r>
              <a:rPr lang="en-US" sz="2400" b="1" dirty="0" err="1"/>
              <a:t>etmay</a:t>
            </a:r>
            <a:r>
              <a:rPr lang="en-US" sz="2400" b="1" dirty="0"/>
              <a:t>, </a:t>
            </a:r>
            <a:r>
              <a:rPr lang="en-US" sz="2400" b="1" dirty="0" err="1"/>
              <a:t>faqrni</a:t>
            </a:r>
            <a:r>
              <a:rPr lang="en-US" sz="2400" b="1" dirty="0"/>
              <a:t> </a:t>
            </a:r>
            <a:r>
              <a:rPr lang="en-US" sz="2400" b="1" dirty="0" err="1"/>
              <a:t>dunyo</a:t>
            </a:r>
            <a:r>
              <a:rPr lang="en-US" sz="2400" b="1" dirty="0"/>
              <a:t> </a:t>
            </a:r>
            <a:r>
              <a:rPr lang="en-US" sz="2400" b="1" dirty="0" err="1"/>
              <a:t>ne’matlarining</a:t>
            </a:r>
            <a:r>
              <a:rPr lang="en-US" sz="2400" b="1" dirty="0"/>
              <a:t> </a:t>
            </a:r>
            <a:r>
              <a:rPr lang="en-US" sz="2400" b="1" dirty="0" err="1"/>
              <a:t>eng</a:t>
            </a:r>
            <a:r>
              <a:rPr lang="en-US" sz="2400" b="1" dirty="0"/>
              <a:t> </a:t>
            </a:r>
            <a:r>
              <a:rPr lang="en-US" sz="2400" b="1" dirty="0" err="1" smtClean="0"/>
              <a:t>oliysiga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tenglashtirardi</a:t>
            </a:r>
            <a:r>
              <a:rPr lang="en-US" sz="2400" b="1" dirty="0"/>
              <a:t>. U </a:t>
            </a:r>
            <a:r>
              <a:rPr lang="en-US" sz="2400" b="1" dirty="0" err="1"/>
              <a:t>kishi</a:t>
            </a:r>
            <a:r>
              <a:rPr lang="en-US" sz="2400" b="1" dirty="0"/>
              <a:t> </a:t>
            </a:r>
            <a:r>
              <a:rPr lang="en-US" sz="2400" b="1" dirty="0" err="1"/>
              <a:t>Naqshbandiya</a:t>
            </a:r>
            <a:r>
              <a:rPr lang="en-US" sz="2400" b="1" dirty="0"/>
              <a:t> </a:t>
            </a:r>
            <a:r>
              <a:rPr lang="en-US" sz="2400" b="1" dirty="0" err="1"/>
              <a:t>mashoyixlari</a:t>
            </a:r>
            <a:r>
              <a:rPr lang="en-US" sz="2400" b="1" dirty="0"/>
              <a:t> </a:t>
            </a:r>
            <a:r>
              <a:rPr lang="en-US" sz="2400" b="1" dirty="0" err="1" smtClean="0"/>
              <a:t>ulug‘lari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o‘rtasida</a:t>
            </a:r>
            <a:r>
              <a:rPr lang="en-US" sz="2400" b="1" dirty="0" smtClean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xojagon</a:t>
            </a:r>
            <a:r>
              <a:rPr lang="en-US" sz="2400" b="1" dirty="0"/>
              <a:t> </a:t>
            </a:r>
            <a:r>
              <a:rPr lang="en-US" sz="2400" b="1" dirty="0" err="1"/>
              <a:t>tariqati</a:t>
            </a:r>
            <a:r>
              <a:rPr lang="en-US" sz="2400" b="1" dirty="0"/>
              <a:t> </a:t>
            </a:r>
            <a:r>
              <a:rPr lang="en-US" sz="2400" b="1" dirty="0" err="1"/>
              <a:t>silsilasida</a:t>
            </a:r>
            <a:r>
              <a:rPr lang="en-US" sz="2400" b="1" dirty="0"/>
              <a:t> </a:t>
            </a:r>
            <a:r>
              <a:rPr lang="en-US" sz="2400" b="1" dirty="0" err="1"/>
              <a:t>Azizon</a:t>
            </a:r>
            <a:r>
              <a:rPr lang="en-US" sz="2400" b="1" dirty="0"/>
              <a:t> </a:t>
            </a:r>
            <a:r>
              <a:rPr lang="en-US" sz="2400" b="1" dirty="0" err="1"/>
              <a:t>laqabi</a:t>
            </a:r>
            <a:r>
              <a:rPr lang="en-US" sz="2400" b="1" dirty="0"/>
              <a:t> </a:t>
            </a:r>
            <a:r>
              <a:rPr lang="en-US" sz="2400" b="1" dirty="0" err="1" smtClean="0"/>
              <a:t>bilan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mashhurdir</a:t>
            </a:r>
            <a:r>
              <a:rPr lang="en-US" sz="2400" b="1" dirty="0"/>
              <a:t>. Bu </a:t>
            </a:r>
            <a:r>
              <a:rPr lang="en-US" sz="2400" b="1" dirty="0" err="1"/>
              <a:t>ulug</a:t>
            </a:r>
            <a:r>
              <a:rPr lang="en-US" sz="2400" b="1" dirty="0"/>
              <a:t>‘ </a:t>
            </a:r>
            <a:r>
              <a:rPr lang="en-US" sz="2400" b="1" dirty="0" err="1"/>
              <a:t>zot</a:t>
            </a:r>
            <a:r>
              <a:rPr lang="en-US" sz="2400" b="1" dirty="0"/>
              <a:t> 130 </a:t>
            </a:r>
            <a:r>
              <a:rPr lang="en-US" sz="2400" b="1" dirty="0" err="1"/>
              <a:t>yil</a:t>
            </a:r>
            <a:r>
              <a:rPr lang="en-US" sz="2400" b="1" dirty="0"/>
              <a:t> </a:t>
            </a:r>
            <a:r>
              <a:rPr lang="en-US" sz="2400" b="1" dirty="0" err="1"/>
              <a:t>umr</a:t>
            </a:r>
            <a:r>
              <a:rPr lang="en-US" sz="2400" b="1" dirty="0"/>
              <a:t> </a:t>
            </a:r>
            <a:r>
              <a:rPr lang="en-US" sz="2400" b="1" dirty="0" err="1"/>
              <a:t>ko‘rgan</a:t>
            </a:r>
            <a:r>
              <a:rPr lang="en-US" sz="2400" b="1" dirty="0"/>
              <a:t>”.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02" y="1146220"/>
            <a:ext cx="7177913" cy="43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3487" y="386366"/>
            <a:ext cx="11475075" cy="5937161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Algerian" panose="04020705040A02060702" pitchFamily="82" charset="0"/>
              </a:rPr>
              <a:t>“</a:t>
            </a:r>
            <a:r>
              <a:rPr lang="en-US" sz="2800" b="1" dirty="0" err="1">
                <a:latin typeface="Algerian" panose="04020705040A02060702" pitchFamily="82" charset="0"/>
              </a:rPr>
              <a:t>Shamoili</a:t>
            </a:r>
            <a:r>
              <a:rPr lang="en-US" sz="2800" b="1" dirty="0">
                <a:latin typeface="Algerian" panose="04020705040A02060702" pitchFamily="82" charset="0"/>
              </a:rPr>
              <a:t>: </a:t>
            </a:r>
            <a:r>
              <a:rPr lang="en-US" sz="2800" b="1" dirty="0" err="1">
                <a:latin typeface="Algerian" panose="04020705040A02060702" pitchFamily="82" charset="0"/>
              </a:rPr>
              <a:t>O‘rta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bo‘yli</a:t>
            </a:r>
            <a:r>
              <a:rPr lang="en-US" sz="2800" b="1" dirty="0">
                <a:latin typeface="Algerian" panose="04020705040A02060702" pitchFamily="82" charset="0"/>
              </a:rPr>
              <a:t>, </a:t>
            </a:r>
            <a:r>
              <a:rPr lang="en-US" sz="2800" b="1" dirty="0" err="1">
                <a:latin typeface="Algerian" panose="04020705040A02060702" pitchFamily="82" charset="0"/>
              </a:rPr>
              <a:t>yuz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va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boshqa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a’zolari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juda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ko‘rkam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edi</a:t>
            </a:r>
            <a:r>
              <a:rPr lang="en-US" sz="2800" b="1" dirty="0" smtClean="0">
                <a:latin typeface="Algerian" panose="04020705040A02060702" pitchFamily="82" charset="0"/>
              </a:rPr>
              <a:t>. </a:t>
            </a:r>
            <a:r>
              <a:rPr lang="en-US" sz="2800" b="1" dirty="0" err="1" smtClean="0">
                <a:latin typeface="Algerian" panose="04020705040A02060702" pitchFamily="82" charset="0"/>
              </a:rPr>
              <a:t>Faqirlik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sulukini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tanlagandi</a:t>
            </a:r>
            <a:r>
              <a:rPr lang="en-US" sz="2800" b="1" dirty="0">
                <a:latin typeface="Algerian" panose="04020705040A02060702" pitchFamily="82" charset="0"/>
              </a:rPr>
              <a:t>. </a:t>
            </a:r>
            <a:r>
              <a:rPr lang="en-US" sz="2800" b="1" dirty="0" err="1">
                <a:latin typeface="Algerian" panose="04020705040A02060702" pitchFamily="82" charset="0"/>
              </a:rPr>
              <a:t>Mato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to‘qish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bilan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shug‘ullanardi</a:t>
            </a:r>
            <a:r>
              <a:rPr lang="en-US" sz="2800" b="1" dirty="0" smtClean="0">
                <a:latin typeface="Algerian" panose="04020705040A02060702" pitchFamily="82" charset="0"/>
              </a:rPr>
              <a:t>. </a:t>
            </a:r>
            <a:r>
              <a:rPr lang="en-US" sz="2800" b="1" dirty="0" err="1" smtClean="0">
                <a:latin typeface="Algerian" panose="04020705040A02060702" pitchFamily="82" charset="0"/>
              </a:rPr>
              <a:t>Zohirda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xalq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bilan</a:t>
            </a:r>
            <a:r>
              <a:rPr lang="en-US" sz="2800" b="1" dirty="0">
                <a:latin typeface="Algerian" panose="04020705040A02060702" pitchFamily="82" charset="0"/>
              </a:rPr>
              <a:t>, </a:t>
            </a:r>
            <a:r>
              <a:rPr lang="en-US" sz="2800" b="1" dirty="0" err="1">
                <a:latin typeface="Algerian" panose="04020705040A02060702" pitchFamily="82" charset="0"/>
              </a:rPr>
              <a:t>botinda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Haq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bilan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edi</a:t>
            </a:r>
            <a:r>
              <a:rPr lang="en-US" sz="2800" b="1" dirty="0">
                <a:latin typeface="Algerian" panose="04020705040A02060702" pitchFamily="82" charset="0"/>
              </a:rPr>
              <a:t>. </a:t>
            </a:r>
            <a:r>
              <a:rPr lang="en-US" sz="2800" b="1" dirty="0" err="1">
                <a:latin typeface="Algerian" panose="04020705040A02060702" pitchFamily="82" charset="0"/>
              </a:rPr>
              <a:t>Yuksak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ma’naviy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maqomga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sohib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bo‘lib</a:t>
            </a:r>
            <a:r>
              <a:rPr lang="en-US" sz="2800" b="1" dirty="0">
                <a:latin typeface="Algerian" panose="04020705040A02060702" pitchFamily="82" charset="0"/>
              </a:rPr>
              <a:t>, </a:t>
            </a:r>
            <a:r>
              <a:rPr lang="en-US" sz="2800" b="1" dirty="0" err="1">
                <a:latin typeface="Algerian" panose="04020705040A02060702" pitchFamily="82" charset="0"/>
              </a:rPr>
              <a:t>favqulotda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karomatlari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zohir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edi</a:t>
            </a:r>
            <a:r>
              <a:rPr lang="en-US" sz="2800" b="1" dirty="0">
                <a:latin typeface="Algerian" panose="04020705040A02060702" pitchFamily="82" charset="0"/>
              </a:rPr>
              <a:t>. </a:t>
            </a:r>
            <a:r>
              <a:rPr lang="en-US" sz="2800" b="1" dirty="0" err="1">
                <a:latin typeface="Algerian" panose="04020705040A02060702" pitchFamily="82" charset="0"/>
              </a:rPr>
              <a:t>Xoja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smtClean="0">
                <a:latin typeface="Algerian" panose="04020705040A02060702" pitchFamily="82" charset="0"/>
              </a:rPr>
              <a:t>Mahmud </a:t>
            </a:r>
            <a:r>
              <a:rPr lang="en-US" sz="2800" b="1" dirty="0" err="1" smtClean="0">
                <a:latin typeface="Algerian" panose="04020705040A02060702" pitchFamily="82" charset="0"/>
              </a:rPr>
              <a:t>Fag‘naviy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hazratlarining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xizmatini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ixlos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bilan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qilgan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eng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sadoqatli</a:t>
            </a:r>
            <a:r>
              <a:rPr lang="en-US" sz="2800" b="1" dirty="0">
                <a:latin typeface="Algerian" panose="04020705040A02060702" pitchFamily="82" charset="0"/>
              </a:rPr>
              <a:t>, </a:t>
            </a:r>
            <a:r>
              <a:rPr lang="en-US" sz="2800" b="1" dirty="0" err="1">
                <a:latin typeface="Algerian" panose="04020705040A02060702" pitchFamily="82" charset="0"/>
              </a:rPr>
              <a:t>ulug</a:t>
            </a:r>
            <a:r>
              <a:rPr lang="en-US" sz="2800" b="1" dirty="0">
                <a:latin typeface="Algerian" panose="04020705040A02060702" pitchFamily="82" charset="0"/>
              </a:rPr>
              <a:t>‘ </a:t>
            </a:r>
            <a:r>
              <a:rPr lang="en-US" sz="2800" b="1" dirty="0" err="1">
                <a:latin typeface="Algerian" panose="04020705040A02060702" pitchFamily="82" charset="0"/>
              </a:rPr>
              <a:t>xalifalaridan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edi</a:t>
            </a:r>
            <a:r>
              <a:rPr lang="en-US" sz="2800" b="1" dirty="0" smtClean="0">
                <a:latin typeface="Algerian" panose="04020705040A02060702" pitchFamily="82" charset="0"/>
              </a:rPr>
              <a:t>”. </a:t>
            </a:r>
            <a:r>
              <a:rPr lang="en-US" sz="2800" b="1" dirty="0" err="1" smtClean="0">
                <a:latin typeface="Algerian" panose="04020705040A02060702" pitchFamily="82" charset="0"/>
              </a:rPr>
              <a:t>Barcha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manbalarda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tug‘ilgan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joyi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Romitan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va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vafot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etgan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joyi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Xorazm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>
                <a:latin typeface="Algerian" panose="04020705040A02060702" pitchFamily="82" charset="0"/>
              </a:rPr>
              <a:t>deb </a:t>
            </a:r>
            <a:r>
              <a:rPr lang="en-US" sz="2800" b="1" dirty="0" err="1">
                <a:latin typeface="Algerian" panose="04020705040A02060702" pitchFamily="82" charset="0"/>
              </a:rPr>
              <a:t>ko‘rsatilgan</a:t>
            </a:r>
            <a:r>
              <a:rPr lang="en-US" sz="2800" b="1" dirty="0">
                <a:latin typeface="Algerian" panose="04020705040A02060702" pitchFamily="82" charset="0"/>
              </a:rPr>
              <a:t>. </a:t>
            </a:r>
            <a:r>
              <a:rPr lang="en-US" sz="2800" b="1" dirty="0" err="1">
                <a:latin typeface="Algerian" panose="04020705040A02060702" pitchFamily="82" charset="0"/>
              </a:rPr>
              <a:t>Ba’zi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ma’lumotlar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asosida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keyinchalik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tuprog‘i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Xorazmdan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Romitanga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keltirilganligi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haqida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aniq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ma’lumotlar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mavjud</a:t>
            </a:r>
            <a:r>
              <a:rPr lang="en-US" sz="2800" b="1" dirty="0">
                <a:latin typeface="Algerian" panose="04020705040A02060702" pitchFamily="82" charset="0"/>
              </a:rPr>
              <a:t>. </a:t>
            </a:r>
            <a:r>
              <a:rPr lang="en-US" sz="2800" b="1" dirty="0" err="1">
                <a:latin typeface="Algerian" panose="04020705040A02060702" pitchFamily="82" charset="0"/>
              </a:rPr>
              <a:t>Hozirgi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kunda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Romitanda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joylashgan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qabri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obod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etilgan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ziyoratgohdir</a:t>
            </a:r>
            <a:r>
              <a:rPr lang="en-US" sz="2800" b="1" dirty="0" smtClean="0">
                <a:latin typeface="Algerian" panose="04020705040A02060702" pitchFamily="82" charset="0"/>
              </a:rPr>
              <a:t>. U </a:t>
            </a:r>
            <a:r>
              <a:rPr lang="en-US" sz="2800" b="1" dirty="0" err="1">
                <a:latin typeface="Algerian" panose="04020705040A02060702" pitchFamily="82" charset="0"/>
              </a:rPr>
              <a:t>kishidan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ikkita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farzand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qolganligi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va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ular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ikkovi</a:t>
            </a:r>
            <a:r>
              <a:rPr lang="en-US" sz="2800" b="1" dirty="0">
                <a:latin typeface="Algerian" panose="04020705040A02060702" pitchFamily="82" charset="0"/>
              </a:rPr>
              <a:t> ham </a:t>
            </a:r>
            <a:r>
              <a:rPr lang="en-US" sz="2800" b="1" dirty="0" err="1" smtClean="0">
                <a:latin typeface="Algerian" panose="04020705040A02060702" pitchFamily="82" charset="0"/>
              </a:rPr>
              <a:t>o‘z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davrning</a:t>
            </a:r>
            <a:r>
              <a:rPr lang="en-US" sz="2800" b="1" dirty="0" smtClean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mashhur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kishilari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bo‘lganligi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manbalarda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 smtClean="0">
                <a:latin typeface="Algerian" panose="04020705040A02060702" pitchFamily="82" charset="0"/>
              </a:rPr>
              <a:t>yozilgaN</a:t>
            </a:r>
            <a:r>
              <a:rPr lang="en-US" sz="2800" b="1" dirty="0" smtClean="0">
                <a:latin typeface="Algerian" panose="04020705040A02060702" pitchFamily="82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000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463639"/>
            <a:ext cx="4508250" cy="2125015"/>
          </a:xfrm>
        </p:spPr>
        <p:txBody>
          <a:bodyPr/>
          <a:lstStyle/>
          <a:p>
            <a:pPr algn="just"/>
            <a:r>
              <a:rPr lang="en-US" sz="2800" dirty="0" err="1"/>
              <a:t>Abdurahmon</a:t>
            </a:r>
            <a:r>
              <a:rPr lang="en-US" sz="2800" dirty="0"/>
              <a:t> </a:t>
            </a:r>
            <a:r>
              <a:rPr lang="en-US" sz="2800" dirty="0" err="1"/>
              <a:t>Jomiyning</a:t>
            </a:r>
            <a:r>
              <a:rPr lang="en-US" sz="2800" dirty="0"/>
              <a:t> “</a:t>
            </a:r>
            <a:r>
              <a:rPr lang="en-US" sz="2800" dirty="0" err="1"/>
              <a:t>Nafahot</a:t>
            </a:r>
            <a:r>
              <a:rPr lang="en-US" sz="2800" dirty="0"/>
              <a:t> </a:t>
            </a:r>
            <a:r>
              <a:rPr lang="en-US" sz="2800" dirty="0" err="1"/>
              <a:t>ul-uns</a:t>
            </a:r>
            <a:r>
              <a:rPr lang="en-US" sz="2800" dirty="0"/>
              <a:t>” </a:t>
            </a:r>
            <a:r>
              <a:rPr lang="en-US" sz="2800" dirty="0" err="1"/>
              <a:t>asarida</a:t>
            </a:r>
            <a:r>
              <a:rPr lang="en-US" sz="2800" dirty="0"/>
              <a:t> </a:t>
            </a:r>
            <a:r>
              <a:rPr lang="en-US" sz="2800" dirty="0" err="1" smtClean="0"/>
              <a:t>Jaloliddin</a:t>
            </a:r>
            <a:r>
              <a:rPr lang="en-US" sz="2800" dirty="0" smtClean="0"/>
              <a:t> </a:t>
            </a:r>
            <a:r>
              <a:rPr lang="en-US" sz="2800" dirty="0" err="1" smtClean="0"/>
              <a:t>Rumiyning</a:t>
            </a:r>
            <a:r>
              <a:rPr lang="en-US" sz="2800" dirty="0" smtClean="0"/>
              <a:t> </a:t>
            </a:r>
            <a:r>
              <a:rPr lang="en-US" sz="2800" dirty="0" err="1"/>
              <a:t>Xoja</a:t>
            </a:r>
            <a:r>
              <a:rPr lang="en-US" sz="2800" dirty="0"/>
              <a:t> Ali </a:t>
            </a:r>
            <a:r>
              <a:rPr lang="en-US" sz="2800" dirty="0" err="1"/>
              <a:t>Romitaniy</a:t>
            </a:r>
            <a:r>
              <a:rPr lang="en-US" sz="2800" dirty="0"/>
              <a:t> </a:t>
            </a:r>
            <a:r>
              <a:rPr lang="en-US" sz="2800" dirty="0" err="1"/>
              <a:t>haqidagi</a:t>
            </a:r>
            <a:r>
              <a:rPr lang="en-US" sz="2800" dirty="0"/>
              <a:t>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 smtClean="0"/>
              <a:t>fikrlari</a:t>
            </a:r>
            <a:r>
              <a:rPr lang="en-US" sz="2800" dirty="0" smtClean="0"/>
              <a:t> </a:t>
            </a:r>
            <a:r>
              <a:rPr lang="en-US" sz="2800" dirty="0" err="1" smtClean="0"/>
              <a:t>keltirilgan</a:t>
            </a:r>
            <a:r>
              <a:rPr lang="en-US" sz="2800" dirty="0"/>
              <a:t>: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67" r="142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671" y="2588654"/>
            <a:ext cx="4508249" cy="3837904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 Black" panose="020B0A04020102020204" pitchFamily="34" charset="0"/>
              </a:rPr>
              <a:t>Garna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ilmi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hol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favqi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qol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budi</a:t>
            </a:r>
            <a:r>
              <a:rPr lang="en-US" sz="1800" dirty="0">
                <a:latin typeface="Arial Black" panose="020B0A04020102020204" pitchFamily="34" charset="0"/>
              </a:rPr>
              <a:t>, </a:t>
            </a:r>
            <a:r>
              <a:rPr lang="en-US" sz="1800" dirty="0" err="1">
                <a:latin typeface="Arial Black" panose="020B0A04020102020204" pitchFamily="34" charset="0"/>
              </a:rPr>
              <a:t>kay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shudiy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</a:p>
          <a:p>
            <a:r>
              <a:rPr lang="en-US" sz="1800" dirty="0">
                <a:latin typeface="Arial Black" panose="020B0A04020102020204" pitchFamily="34" charset="0"/>
              </a:rPr>
              <a:t>Banda </a:t>
            </a:r>
            <a:r>
              <a:rPr lang="en-US" sz="1800" dirty="0" err="1">
                <a:latin typeface="Arial Black" panose="020B0A04020102020204" pitchFamily="34" charset="0"/>
              </a:rPr>
              <a:t>a’yoni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Buxoro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Xojai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Nassojro</a:t>
            </a:r>
            <a:r>
              <a:rPr lang="en-US" sz="18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Mazmuni</a:t>
            </a:r>
            <a:r>
              <a:rPr lang="en-US" sz="1800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Qol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ilmi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hol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ilmidan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ustun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bo‘lsa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edi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</a:p>
          <a:p>
            <a:r>
              <a:rPr lang="en-US" sz="1800" dirty="0" err="1">
                <a:latin typeface="Arial Black" panose="020B0A04020102020204" pitchFamily="34" charset="0"/>
              </a:rPr>
              <a:t>Buxoro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a’yonlari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Xojai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Nassoj</a:t>
            </a:r>
            <a:r>
              <a:rPr lang="en-US" sz="1800" dirty="0">
                <a:latin typeface="Arial Black" panose="020B0A04020102020204" pitchFamily="34" charset="0"/>
              </a:rPr>
              <a:t> – </a:t>
            </a:r>
            <a:r>
              <a:rPr lang="en-US" sz="1800" dirty="0" err="1">
                <a:latin typeface="Arial Black" panose="020B0A04020102020204" pitchFamily="34" charset="0"/>
              </a:rPr>
              <a:t>To‘quvchiga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itoatda</a:t>
            </a:r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bo‘lmas</a:t>
            </a:r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edilar</a:t>
            </a:r>
            <a:r>
              <a:rPr lang="en-US" sz="1800" dirty="0">
                <a:latin typeface="Arial Black" panose="020B0A04020102020204" pitchFamily="34" charset="0"/>
              </a:rPr>
              <a:t>.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6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1097280"/>
            <a:ext cx="4430333" cy="795914"/>
          </a:xfrm>
        </p:spPr>
        <p:txBody>
          <a:bodyPr/>
          <a:lstStyle/>
          <a:p>
            <a:r>
              <a:rPr lang="en-US" sz="2400" dirty="0"/>
              <a:t>“</a:t>
            </a:r>
            <a:r>
              <a:rPr lang="en-US" sz="2400" dirty="0" err="1"/>
              <a:t>Rashahot</a:t>
            </a:r>
            <a:r>
              <a:rPr lang="en-US" sz="2400" dirty="0"/>
              <a:t>” </a:t>
            </a:r>
            <a:r>
              <a:rPr lang="en-US" sz="2400" dirty="0" err="1"/>
              <a:t>asarida</a:t>
            </a:r>
            <a:r>
              <a:rPr lang="en-US" sz="2400" dirty="0"/>
              <a:t> </a:t>
            </a:r>
            <a:r>
              <a:rPr lang="en-US" sz="2400" dirty="0" err="1"/>
              <a:t>ulug</a:t>
            </a:r>
            <a:r>
              <a:rPr lang="en-US" sz="2400" dirty="0"/>
              <a:t>‘ </a:t>
            </a:r>
            <a:r>
              <a:rPr lang="en-US" sz="2400" dirty="0" err="1"/>
              <a:t>zot</a:t>
            </a:r>
            <a:r>
              <a:rPr lang="en-US" sz="2400" dirty="0"/>
              <a:t> </a:t>
            </a:r>
            <a:r>
              <a:rPr lang="en-US" sz="2400" dirty="0" smtClean="0"/>
              <a:t>to-</a:t>
            </a:r>
            <a:r>
              <a:rPr lang="en-US" sz="2400" dirty="0" err="1" smtClean="0"/>
              <a:t>monidan</a:t>
            </a:r>
            <a:r>
              <a:rPr lang="en-US" sz="2400" dirty="0"/>
              <a:t> </a:t>
            </a:r>
            <a:r>
              <a:rPr lang="en-US" sz="2400" dirty="0" err="1"/>
              <a:t>aytilgan</a:t>
            </a:r>
            <a:r>
              <a:rPr lang="en-US" sz="2400" dirty="0"/>
              <a:t> 16 </a:t>
            </a:r>
            <a:r>
              <a:rPr lang="en-US" sz="2400" dirty="0" err="1"/>
              <a:t>rashha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keltirilgan</a:t>
            </a:r>
            <a:r>
              <a:rPr lang="en-US" sz="2400" dirty="0"/>
              <a:t>. </a:t>
            </a:r>
            <a:r>
              <a:rPr lang="en-US" sz="2400" dirty="0" err="1"/>
              <a:t>Quyidagi</a:t>
            </a:r>
            <a:r>
              <a:rPr lang="en-US" sz="2400" dirty="0"/>
              <a:t> </a:t>
            </a:r>
            <a:r>
              <a:rPr lang="en-US" sz="2400" dirty="0" err="1"/>
              <a:t>qit’a</a:t>
            </a:r>
            <a:r>
              <a:rPr lang="en-US" sz="2400" dirty="0"/>
              <a:t> </a:t>
            </a:r>
            <a:r>
              <a:rPr lang="en-US" sz="2400" dirty="0" err="1"/>
              <a:t>Xoja</a:t>
            </a:r>
            <a:r>
              <a:rPr lang="en-US" sz="2400" dirty="0"/>
              <a:t> Ali </a:t>
            </a:r>
            <a:r>
              <a:rPr lang="en-US" sz="2400" dirty="0" err="1"/>
              <a:t>Romitaniyga</a:t>
            </a:r>
            <a:r>
              <a:rPr lang="en-US" sz="2400" dirty="0"/>
              <a:t> </a:t>
            </a:r>
            <a:r>
              <a:rPr lang="en-US" sz="2400" dirty="0" err="1"/>
              <a:t>mansub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470524" y="3825024"/>
            <a:ext cx="1056068" cy="226835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638" y="1893193"/>
            <a:ext cx="5731099" cy="45462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err="1"/>
              <a:t>Nafas</a:t>
            </a:r>
            <a:r>
              <a:rPr lang="en-US" sz="2200" b="1" i="1" dirty="0"/>
              <a:t> </a:t>
            </a:r>
            <a:r>
              <a:rPr lang="en-US" sz="2200" b="1" i="1" dirty="0" err="1"/>
              <a:t>murg‘i</a:t>
            </a:r>
            <a:r>
              <a:rPr lang="en-US" sz="2200" b="1" i="1" dirty="0"/>
              <a:t> </a:t>
            </a:r>
            <a:r>
              <a:rPr lang="en-US" sz="2200" b="1" i="1" dirty="0" err="1"/>
              <a:t>muqayyad</a:t>
            </a:r>
            <a:r>
              <a:rPr lang="en-US" sz="2200" b="1" i="1" dirty="0"/>
              <a:t> </a:t>
            </a:r>
            <a:r>
              <a:rPr lang="en-US" sz="2200" b="1" i="1" dirty="0" err="1"/>
              <a:t>dar</a:t>
            </a:r>
            <a:r>
              <a:rPr lang="en-US" sz="2200" b="1" i="1" dirty="0"/>
              <a:t> </a:t>
            </a:r>
            <a:r>
              <a:rPr lang="en-US" sz="2200" b="1" i="1" dirty="0" err="1"/>
              <a:t>darun</a:t>
            </a:r>
            <a:r>
              <a:rPr lang="en-US" sz="2200" b="1" i="1" dirty="0"/>
              <a:t> </a:t>
            </a:r>
            <a:r>
              <a:rPr lang="en-US" sz="2200" b="1" i="1" dirty="0" err="1"/>
              <a:t>ast</a:t>
            </a:r>
            <a:r>
              <a:rPr lang="en-US" sz="2200" b="1" i="1" dirty="0"/>
              <a:t>,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Nigah</a:t>
            </a:r>
            <a:r>
              <a:rPr lang="en-US" sz="2200" b="1" i="1" dirty="0"/>
              <a:t> </a:t>
            </a:r>
            <a:r>
              <a:rPr lang="en-US" sz="2200" b="1" i="1" dirty="0" err="1"/>
              <a:t>dorash</a:t>
            </a:r>
            <a:r>
              <a:rPr lang="en-US" sz="2200" b="1" i="1" dirty="0"/>
              <a:t>, </a:t>
            </a:r>
            <a:r>
              <a:rPr lang="en-US" sz="2200" b="1" i="1" dirty="0" err="1"/>
              <a:t>ki</a:t>
            </a:r>
            <a:r>
              <a:rPr lang="en-US" sz="2200" b="1" i="1" dirty="0"/>
              <a:t> hush </a:t>
            </a:r>
            <a:r>
              <a:rPr lang="en-US" sz="2200" b="1" i="1" dirty="0" err="1"/>
              <a:t>murg‘est</a:t>
            </a:r>
            <a:r>
              <a:rPr lang="en-US" sz="2200" b="1" i="1" dirty="0"/>
              <a:t> </a:t>
            </a:r>
            <a:r>
              <a:rPr lang="en-US" sz="2200" b="1" i="1" dirty="0" err="1"/>
              <a:t>damsoz</a:t>
            </a:r>
            <a:r>
              <a:rPr lang="en-US" sz="2200" b="1" i="1" dirty="0"/>
              <a:t>.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Zi</a:t>
            </a:r>
            <a:r>
              <a:rPr lang="en-US" sz="2200" b="1" i="1" dirty="0"/>
              <a:t> </a:t>
            </a:r>
            <a:r>
              <a:rPr lang="en-US" sz="2200" b="1" i="1" dirty="0" err="1"/>
              <a:t>poyash</a:t>
            </a:r>
            <a:r>
              <a:rPr lang="en-US" sz="2200" b="1" i="1" dirty="0"/>
              <a:t> band </a:t>
            </a:r>
            <a:r>
              <a:rPr lang="en-US" sz="2200" b="1" i="1" dirty="0" err="1"/>
              <a:t>magsil</a:t>
            </a:r>
            <a:r>
              <a:rPr lang="en-US" sz="2200" b="1" i="1" dirty="0"/>
              <a:t>, to </a:t>
            </a:r>
            <a:r>
              <a:rPr lang="en-US" sz="2200" b="1" i="1" dirty="0" err="1"/>
              <a:t>naparrad</a:t>
            </a:r>
            <a:r>
              <a:rPr lang="en-US" sz="2200" b="1" i="1" dirty="0"/>
              <a:t>,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/>
              <a:t>Ki </a:t>
            </a:r>
            <a:r>
              <a:rPr lang="en-US" sz="2200" b="1" i="1" dirty="0" err="1"/>
              <a:t>natvonash</a:t>
            </a:r>
            <a:r>
              <a:rPr lang="en-US" sz="2200" b="1" i="1" dirty="0"/>
              <a:t> </a:t>
            </a:r>
            <a:r>
              <a:rPr lang="en-US" sz="2200" b="1" i="1" dirty="0" err="1"/>
              <a:t>giriftan</a:t>
            </a:r>
            <a:r>
              <a:rPr lang="en-US" sz="2200" b="1" i="1" dirty="0"/>
              <a:t> </a:t>
            </a:r>
            <a:r>
              <a:rPr lang="en-US" sz="2200" b="1" i="1" dirty="0" err="1"/>
              <a:t>ba’di</a:t>
            </a:r>
            <a:r>
              <a:rPr lang="en-US" sz="2200" b="1" i="1" dirty="0"/>
              <a:t> </a:t>
            </a:r>
            <a:r>
              <a:rPr lang="en-US" sz="2200" b="1" i="1" dirty="0" err="1" smtClean="0"/>
              <a:t>parvoz</a:t>
            </a:r>
            <a:r>
              <a:rPr lang="en-US" sz="2200" b="1" i="1" dirty="0" smtClean="0"/>
              <a:t>.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Tarjimasi</a:t>
            </a:r>
            <a:r>
              <a:rPr lang="en-US" sz="2200" b="1" i="1" dirty="0"/>
              <a:t>: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Nafas</a:t>
            </a:r>
            <a:r>
              <a:rPr lang="en-US" sz="2200" b="1" i="1" dirty="0"/>
              <a:t> </a:t>
            </a:r>
            <a:r>
              <a:rPr lang="en-US" sz="2200" b="1" i="1" dirty="0" err="1"/>
              <a:t>sening</a:t>
            </a:r>
            <a:r>
              <a:rPr lang="en-US" sz="2200" b="1" i="1" dirty="0"/>
              <a:t> </a:t>
            </a:r>
            <a:r>
              <a:rPr lang="en-US" sz="2200" b="1" i="1" dirty="0" err="1"/>
              <a:t>tanangda</a:t>
            </a:r>
            <a:r>
              <a:rPr lang="en-US" sz="2200" b="1" i="1" dirty="0"/>
              <a:t> </a:t>
            </a:r>
            <a:r>
              <a:rPr lang="en-US" sz="2200" b="1" i="1" dirty="0" err="1"/>
              <a:t>qamalgan</a:t>
            </a:r>
            <a:r>
              <a:rPr lang="en-US" sz="2200" b="1" i="1" dirty="0"/>
              <a:t> </a:t>
            </a:r>
            <a:r>
              <a:rPr lang="en-US" sz="2200" b="1" i="1" dirty="0" err="1"/>
              <a:t>qushdir</a:t>
            </a:r>
            <a:r>
              <a:rPr lang="en-US" sz="2200" b="1" i="1" dirty="0"/>
              <a:t>,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/>
              <a:t>U </a:t>
            </a:r>
            <a:r>
              <a:rPr lang="en-US" sz="2200" b="1" i="1" dirty="0" err="1"/>
              <a:t>sening</a:t>
            </a:r>
            <a:r>
              <a:rPr lang="en-US" sz="2200" b="1" i="1" dirty="0"/>
              <a:t> </a:t>
            </a:r>
            <a:r>
              <a:rPr lang="en-US" sz="2200" b="1" i="1" dirty="0" err="1"/>
              <a:t>yaxshi</a:t>
            </a:r>
            <a:r>
              <a:rPr lang="en-US" sz="2200" b="1" i="1" dirty="0"/>
              <a:t> </a:t>
            </a:r>
            <a:r>
              <a:rPr lang="en-US" sz="2200" b="1" i="1" dirty="0" err="1"/>
              <a:t>hamdamingdir</a:t>
            </a:r>
            <a:r>
              <a:rPr lang="en-US" sz="2200" b="1" i="1" dirty="0"/>
              <a:t>, </a:t>
            </a:r>
            <a:r>
              <a:rPr lang="en-US" sz="2200" b="1" i="1" dirty="0" err="1"/>
              <a:t>uni</a:t>
            </a:r>
            <a:r>
              <a:rPr lang="en-US" sz="2200" b="1" i="1" dirty="0"/>
              <a:t> </a:t>
            </a:r>
            <a:r>
              <a:rPr lang="en-US" sz="2200" b="1" i="1" dirty="0" err="1"/>
              <a:t>asragil</a:t>
            </a:r>
            <a:r>
              <a:rPr lang="en-US" sz="2200" b="1" i="1" dirty="0"/>
              <a:t>.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Uchib</a:t>
            </a:r>
            <a:r>
              <a:rPr lang="en-US" sz="2200" b="1" i="1" dirty="0"/>
              <a:t> </a:t>
            </a:r>
            <a:r>
              <a:rPr lang="en-US" sz="2200" b="1" i="1" dirty="0" err="1"/>
              <a:t>ketmasligi</a:t>
            </a:r>
            <a:r>
              <a:rPr lang="en-US" sz="2200" b="1" i="1" dirty="0"/>
              <a:t> </a:t>
            </a:r>
            <a:r>
              <a:rPr lang="en-US" sz="2200" b="1" i="1" dirty="0" err="1"/>
              <a:t>uchun</a:t>
            </a:r>
            <a:r>
              <a:rPr lang="en-US" sz="2200" b="1" i="1" dirty="0"/>
              <a:t> </a:t>
            </a:r>
            <a:r>
              <a:rPr lang="en-US" sz="2200" b="1" i="1" dirty="0" err="1"/>
              <a:t>oyoqlaridan</a:t>
            </a:r>
            <a:r>
              <a:rPr lang="en-US" sz="2200" b="1" i="1" dirty="0"/>
              <a:t> </a:t>
            </a:r>
            <a:r>
              <a:rPr lang="en-US" sz="2200" b="1" i="1" dirty="0" err="1"/>
              <a:t>ipni</a:t>
            </a:r>
            <a:r>
              <a:rPr lang="en-US" sz="2200" b="1" i="1" dirty="0"/>
              <a:t> </a:t>
            </a:r>
            <a:r>
              <a:rPr lang="en-US" sz="2200" b="1" i="1" dirty="0" err="1" smtClean="0"/>
              <a:t>uzma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err="1"/>
              <a:t>Zeroki</a:t>
            </a:r>
            <a:r>
              <a:rPr lang="en-US" sz="2200" b="1" i="1" dirty="0"/>
              <a:t>, </a:t>
            </a:r>
            <a:r>
              <a:rPr lang="en-US" sz="2200" b="1" i="1" dirty="0" err="1"/>
              <a:t>uchgandan</a:t>
            </a:r>
            <a:r>
              <a:rPr lang="en-US" sz="2200" b="1" i="1" dirty="0"/>
              <a:t> </a:t>
            </a:r>
            <a:r>
              <a:rPr lang="en-US" sz="2200" b="1" i="1" dirty="0" err="1"/>
              <a:t>keyin</a:t>
            </a:r>
            <a:r>
              <a:rPr lang="en-US" sz="2200" b="1" i="1" dirty="0"/>
              <a:t> </a:t>
            </a:r>
            <a:r>
              <a:rPr lang="en-US" sz="2200" b="1" i="1" dirty="0" err="1"/>
              <a:t>uni</a:t>
            </a:r>
            <a:r>
              <a:rPr lang="en-US" sz="2200" b="1" i="1" dirty="0"/>
              <a:t> </a:t>
            </a:r>
            <a:r>
              <a:rPr lang="en-US" sz="2200" b="1" i="1" dirty="0" err="1"/>
              <a:t>tuta</a:t>
            </a:r>
            <a:r>
              <a:rPr lang="en-US" sz="2200" b="1" i="1" dirty="0"/>
              <a:t> </a:t>
            </a:r>
            <a:r>
              <a:rPr lang="en-US" sz="2200" b="1" i="1" dirty="0" err="1"/>
              <a:t>olmaysan</a:t>
            </a:r>
            <a:r>
              <a:rPr lang="en-US" sz="2200" b="1" i="1" dirty="0"/>
              <a:t>.</a:t>
            </a:r>
            <a:endParaRPr lang="ru-RU" sz="2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13679" y="1097280"/>
            <a:ext cx="539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Xoja</a:t>
            </a:r>
            <a:r>
              <a:rPr lang="en-US" sz="2400" b="1" dirty="0" smtClean="0"/>
              <a:t> Ali </a:t>
            </a:r>
            <a:r>
              <a:rPr lang="en-US" sz="2400" b="1" dirty="0" err="1" smtClean="0"/>
              <a:t>Romitaniy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misralari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orqali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o‘zining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</a:t>
            </a:r>
            <a:r>
              <a:rPr lang="en-US" sz="2400" b="1" dirty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nafasiga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e’tiborli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bo‘lishi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foniy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narsalarga</a:t>
            </a:r>
            <a:endParaRPr lang="en-US" sz="2400" b="1" dirty="0" smtClean="0"/>
          </a:p>
          <a:p>
            <a:pPr algn="just"/>
            <a:r>
              <a:rPr lang="en-US" sz="2400" b="1" dirty="0" err="1" smtClean="0"/>
              <a:t>bog‘lanmasligi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uchun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harakat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qilishi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nafasini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boqiy</a:t>
            </a:r>
            <a:r>
              <a:rPr lang="en-US" sz="2400" b="1" dirty="0"/>
              <a:t> </a:t>
            </a:r>
            <a:r>
              <a:rPr lang="en-US" sz="2400" b="1" dirty="0" err="1" smtClean="0"/>
              <a:t>narsalarga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sarflashi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zarurligini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ta’kidlamoqda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361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463639"/>
            <a:ext cx="5898524" cy="1687133"/>
          </a:xfrm>
        </p:spPr>
        <p:txBody>
          <a:bodyPr/>
          <a:lstStyle/>
          <a:p>
            <a:pPr algn="just"/>
            <a:r>
              <a:rPr lang="en-US" sz="2400" dirty="0" err="1"/>
              <a:t>Xoja</a:t>
            </a:r>
            <a:r>
              <a:rPr lang="en-US" sz="2400" dirty="0"/>
              <a:t> Ali </a:t>
            </a:r>
            <a:r>
              <a:rPr lang="en-US" sz="2400" dirty="0" err="1"/>
              <a:t>Romitaniydan</a:t>
            </a:r>
            <a:r>
              <a:rPr lang="en-US" sz="2400" dirty="0"/>
              <a:t> </a:t>
            </a:r>
            <a:r>
              <a:rPr lang="en-US" sz="2400" dirty="0" err="1"/>
              <a:t>saqlangan</a:t>
            </a:r>
            <a:r>
              <a:rPr lang="en-US" sz="2400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ruboiylar</a:t>
            </a:r>
            <a:r>
              <a:rPr lang="en-US" sz="2400" dirty="0"/>
              <a:t> </a:t>
            </a:r>
            <a:r>
              <a:rPr lang="en-US" sz="2400" dirty="0" err="1" smtClean="0"/>
              <a:t>ichida</a:t>
            </a:r>
            <a:r>
              <a:rPr lang="en-US" sz="2400" dirty="0"/>
              <a:t>, </a:t>
            </a:r>
            <a:r>
              <a:rPr lang="en-US" sz="2400" dirty="0" err="1" smtClean="0"/>
              <a:t>ayniqsa</a:t>
            </a:r>
            <a:r>
              <a:rPr lang="en-US" sz="2400" dirty="0" smtClean="0"/>
              <a:t>, </a:t>
            </a:r>
            <a:r>
              <a:rPr lang="en-US" sz="2400" dirty="0" err="1" smtClean="0"/>
              <a:t>quyidagi</a:t>
            </a:r>
            <a:r>
              <a:rPr lang="en-US" sz="2400" dirty="0"/>
              <a:t> </a:t>
            </a:r>
            <a:r>
              <a:rPr lang="en-US" sz="2400" dirty="0" err="1"/>
              <a:t>ruboiy</a:t>
            </a:r>
            <a:r>
              <a:rPr lang="en-US" sz="2400" dirty="0"/>
              <a:t> </a:t>
            </a:r>
            <a:r>
              <a:rPr lang="en-US" sz="2400" dirty="0" err="1"/>
              <a:t>juda</a:t>
            </a:r>
            <a:r>
              <a:rPr lang="en-US" sz="2400" dirty="0"/>
              <a:t> </a:t>
            </a:r>
            <a:r>
              <a:rPr lang="en-US" sz="2400" dirty="0" err="1"/>
              <a:t>mashhur</a:t>
            </a:r>
            <a:r>
              <a:rPr lang="en-US" sz="2400" dirty="0"/>
              <a:t> </a:t>
            </a:r>
            <a:r>
              <a:rPr lang="en-US" sz="2400" dirty="0" err="1"/>
              <a:t>bo‘lib</a:t>
            </a:r>
            <a:r>
              <a:rPr lang="en-US" sz="2400" dirty="0"/>
              <a:t>, </a:t>
            </a:r>
            <a:r>
              <a:rPr lang="en-US" sz="2400" dirty="0" err="1"/>
              <a:t>uni</a:t>
            </a:r>
            <a:r>
              <a:rPr lang="en-US" sz="2400" dirty="0"/>
              <a:t> </a:t>
            </a:r>
            <a:r>
              <a:rPr lang="en-US" sz="2400" dirty="0" err="1" smtClean="0"/>
              <a:t>Hazrat</a:t>
            </a:r>
            <a:r>
              <a:rPr lang="en-US" sz="2400" dirty="0"/>
              <a:t> </a:t>
            </a:r>
            <a:r>
              <a:rPr lang="en-US" sz="2400" dirty="0" err="1" smtClean="0"/>
              <a:t>Bahouddin</a:t>
            </a:r>
            <a:r>
              <a:rPr lang="en-US" sz="2400" dirty="0" smtClean="0"/>
              <a:t> </a:t>
            </a:r>
            <a:r>
              <a:rPr lang="en-US" sz="2400" dirty="0" err="1" smtClean="0"/>
              <a:t>Naqshband</a:t>
            </a:r>
            <a:r>
              <a:rPr lang="en-US" sz="2400" dirty="0"/>
              <a:t> </a:t>
            </a:r>
            <a:r>
              <a:rPr lang="en-US" sz="2400" dirty="0" err="1"/>
              <a:t>muridlariga</a:t>
            </a:r>
            <a:r>
              <a:rPr lang="en-US" sz="2400" dirty="0"/>
              <a:t> </a:t>
            </a:r>
            <a:r>
              <a:rPr lang="en-US" sz="2400" dirty="0" err="1" smtClean="0"/>
              <a:t>tez</a:t>
            </a:r>
            <a:r>
              <a:rPr lang="en-US" sz="2400" dirty="0" err="1"/>
              <a:t>-</a:t>
            </a:r>
            <a:r>
              <a:rPr lang="en-US" sz="2400" dirty="0" err="1" smtClean="0"/>
              <a:t>tez</a:t>
            </a:r>
            <a:r>
              <a:rPr lang="en-US" sz="2400" dirty="0"/>
              <a:t> </a:t>
            </a:r>
            <a:r>
              <a:rPr lang="en-US" sz="2400" dirty="0" err="1"/>
              <a:t>takrorlab</a:t>
            </a:r>
            <a:r>
              <a:rPr lang="en-US" sz="2400" dirty="0"/>
              <a:t> </a:t>
            </a:r>
            <a:r>
              <a:rPr lang="en-US" sz="2400" dirty="0" err="1"/>
              <a:t>turganlar</a:t>
            </a:r>
            <a:r>
              <a:rPr lang="en-US" sz="3600" dirty="0"/>
              <a:t>: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615" r="15615"/>
          <a:stretch>
            <a:fillRect/>
          </a:stretch>
        </p:blipFill>
        <p:spPr>
          <a:xfrm>
            <a:off x="6465888" y="1069975"/>
            <a:ext cx="5046662" cy="4800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639" y="2266682"/>
            <a:ext cx="5898524" cy="4121239"/>
          </a:xfrm>
        </p:spPr>
        <p:txBody>
          <a:bodyPr>
            <a:noAutofit/>
          </a:bodyPr>
          <a:lstStyle/>
          <a:p>
            <a:r>
              <a:rPr lang="en-US" sz="2400" b="1" dirty="0"/>
              <a:t>Bo </a:t>
            </a:r>
            <a:r>
              <a:rPr lang="en-US" sz="2400" b="1" dirty="0" err="1"/>
              <a:t>har</a:t>
            </a:r>
            <a:r>
              <a:rPr lang="en-US" sz="2400" b="1" dirty="0"/>
              <a:t> </a:t>
            </a:r>
            <a:r>
              <a:rPr lang="en-US" sz="2400" b="1" dirty="0" err="1"/>
              <a:t>ki</a:t>
            </a:r>
            <a:r>
              <a:rPr lang="en-US" sz="2400" b="1" dirty="0"/>
              <a:t> </a:t>
            </a:r>
            <a:r>
              <a:rPr lang="en-US" sz="2400" b="1" dirty="0" err="1"/>
              <a:t>nishastiyu</a:t>
            </a:r>
            <a:r>
              <a:rPr lang="en-US" sz="2400" b="1" dirty="0"/>
              <a:t>, </a:t>
            </a:r>
            <a:r>
              <a:rPr lang="en-US" sz="2400" b="1" dirty="0" err="1"/>
              <a:t>nashud</a:t>
            </a:r>
            <a:r>
              <a:rPr lang="en-US" sz="2400" b="1" dirty="0"/>
              <a:t>, jam’ </a:t>
            </a:r>
            <a:r>
              <a:rPr lang="en-US" sz="2400" b="1" dirty="0" err="1"/>
              <a:t>dilat</a:t>
            </a:r>
            <a:r>
              <a:rPr lang="en-US" sz="2400" b="1" dirty="0"/>
              <a:t>,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Az</a:t>
            </a:r>
            <a:r>
              <a:rPr lang="en-US" sz="2400" b="1" dirty="0"/>
              <a:t> </a:t>
            </a:r>
            <a:r>
              <a:rPr lang="en-US" sz="2400" b="1" dirty="0" err="1"/>
              <a:t>tu</a:t>
            </a:r>
            <a:r>
              <a:rPr lang="en-US" sz="2400" b="1" dirty="0"/>
              <a:t> </a:t>
            </a:r>
            <a:r>
              <a:rPr lang="en-US" sz="2400" b="1" dirty="0" err="1"/>
              <a:t>naramid</a:t>
            </a:r>
            <a:r>
              <a:rPr lang="en-US" sz="2400" b="1" dirty="0"/>
              <a:t> </a:t>
            </a:r>
            <a:r>
              <a:rPr lang="en-US" sz="2400" b="1" dirty="0" err="1"/>
              <a:t>zahmati</a:t>
            </a:r>
            <a:r>
              <a:rPr lang="en-US" sz="2400" b="1" dirty="0"/>
              <a:t> </a:t>
            </a:r>
            <a:r>
              <a:rPr lang="en-US" sz="2400" b="1" dirty="0" err="1"/>
              <a:t>obu</a:t>
            </a:r>
            <a:r>
              <a:rPr lang="en-US" sz="2400" b="1" dirty="0"/>
              <a:t> </a:t>
            </a:r>
            <a:r>
              <a:rPr lang="en-US" sz="2400" b="1" dirty="0" err="1"/>
              <a:t>gilat</a:t>
            </a:r>
            <a:r>
              <a:rPr lang="en-US" sz="2400" b="1" dirty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Az</a:t>
            </a:r>
            <a:r>
              <a:rPr lang="en-US" sz="2400" b="1" dirty="0"/>
              <a:t> </a:t>
            </a:r>
            <a:r>
              <a:rPr lang="en-US" sz="2400" b="1" dirty="0" err="1"/>
              <a:t>suhbati</a:t>
            </a:r>
            <a:r>
              <a:rPr lang="en-US" sz="2400" b="1" dirty="0"/>
              <a:t> </a:t>
            </a:r>
            <a:r>
              <a:rPr lang="en-US" sz="2400" b="1" dirty="0" err="1"/>
              <a:t>vay</a:t>
            </a:r>
            <a:r>
              <a:rPr lang="en-US" sz="2400" b="1" dirty="0"/>
              <a:t> agar </a:t>
            </a:r>
            <a:r>
              <a:rPr lang="en-US" sz="2400" b="1" dirty="0" err="1"/>
              <a:t>tabarro</a:t>
            </a:r>
            <a:r>
              <a:rPr lang="en-US" sz="2400" b="1" dirty="0"/>
              <a:t> </a:t>
            </a:r>
            <a:r>
              <a:rPr lang="en-US" sz="2400" b="1" dirty="0" err="1"/>
              <a:t>nakuny</a:t>
            </a:r>
            <a:r>
              <a:rPr lang="en-US" sz="2400" b="1" dirty="0"/>
              <a:t>,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Hargiz</a:t>
            </a:r>
            <a:r>
              <a:rPr lang="en-US" sz="2400" b="1" dirty="0"/>
              <a:t> </a:t>
            </a:r>
            <a:r>
              <a:rPr lang="en-US" sz="2400" b="1" dirty="0" err="1"/>
              <a:t>nakunad</a:t>
            </a:r>
            <a:r>
              <a:rPr lang="en-US" sz="2400" b="1" dirty="0"/>
              <a:t> </a:t>
            </a:r>
            <a:r>
              <a:rPr lang="en-US" sz="2400" b="1" dirty="0" err="1"/>
              <a:t>ruhi</a:t>
            </a:r>
            <a:r>
              <a:rPr lang="en-US" sz="2400" b="1" dirty="0"/>
              <a:t> </a:t>
            </a:r>
            <a:r>
              <a:rPr lang="en-US" sz="2400" b="1" dirty="0" err="1"/>
              <a:t>Azizon</a:t>
            </a:r>
            <a:r>
              <a:rPr lang="en-US" sz="2400" b="1" dirty="0"/>
              <a:t> </a:t>
            </a:r>
            <a:r>
              <a:rPr lang="en-US" sz="2400" b="1" dirty="0" err="1" smtClean="0"/>
              <a:t>behilat</a:t>
            </a:r>
            <a:r>
              <a:rPr lang="en-US" sz="2400" b="1" dirty="0" smtClean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Har</a:t>
            </a:r>
            <a:r>
              <a:rPr lang="en-US" sz="2400" b="1" dirty="0"/>
              <a:t> </a:t>
            </a:r>
            <a:r>
              <a:rPr lang="en-US" sz="2400" b="1" dirty="0" err="1"/>
              <a:t>kim</a:t>
            </a:r>
            <a:r>
              <a:rPr lang="en-US" sz="2400" b="1" dirty="0"/>
              <a:t> </a:t>
            </a:r>
            <a:r>
              <a:rPr lang="en-US" sz="2400" b="1" dirty="0" err="1"/>
              <a:t>bilan</a:t>
            </a:r>
            <a:r>
              <a:rPr lang="en-US" sz="2400" b="1" dirty="0"/>
              <a:t> </a:t>
            </a:r>
            <a:r>
              <a:rPr lang="en-US" sz="2400" b="1" dirty="0" err="1"/>
              <a:t>o‘tirsangu</a:t>
            </a:r>
            <a:r>
              <a:rPr lang="en-US" sz="2400" b="1" dirty="0"/>
              <a:t> </a:t>
            </a:r>
            <a:r>
              <a:rPr lang="en-US" sz="2400" b="1" dirty="0" err="1"/>
              <a:t>qalbing</a:t>
            </a:r>
            <a:r>
              <a:rPr lang="en-US" sz="2400" b="1" dirty="0"/>
              <a:t> </a:t>
            </a:r>
            <a:r>
              <a:rPr lang="en-US" sz="2400" b="1" dirty="0" err="1"/>
              <a:t>xotirjam</a:t>
            </a:r>
            <a:r>
              <a:rPr lang="en-US" sz="2400" b="1" dirty="0"/>
              <a:t> 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bo‘lmasa</a:t>
            </a:r>
            <a:r>
              <a:rPr lang="en-US" sz="2400" b="1" dirty="0"/>
              <a:t>,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Agar </a:t>
            </a:r>
            <a:r>
              <a:rPr lang="en-US" sz="2400" b="1" dirty="0" err="1"/>
              <a:t>tana</a:t>
            </a:r>
            <a:r>
              <a:rPr lang="en-US" sz="2400" b="1" dirty="0"/>
              <a:t> </a:t>
            </a:r>
            <a:r>
              <a:rPr lang="en-US" sz="2400" b="1" dirty="0" err="1"/>
              <a:t>istagi</a:t>
            </a:r>
            <a:r>
              <a:rPr lang="en-US" sz="2400" b="1" dirty="0"/>
              <a:t> </a:t>
            </a:r>
            <a:r>
              <a:rPr lang="en-US" sz="2400" b="1" dirty="0" err="1"/>
              <a:t>bo‘lgan</a:t>
            </a:r>
            <a:r>
              <a:rPr lang="en-US" sz="2400" b="1" dirty="0"/>
              <a:t> </a:t>
            </a:r>
            <a:r>
              <a:rPr lang="en-US" sz="2400" b="1" dirty="0" err="1"/>
              <a:t>suv</a:t>
            </a:r>
            <a:r>
              <a:rPr lang="en-US" sz="2400" b="1" dirty="0"/>
              <a:t> </a:t>
            </a:r>
            <a:r>
              <a:rPr lang="en-US" sz="2400" b="1" dirty="0" err="1"/>
              <a:t>va</a:t>
            </a:r>
            <a:r>
              <a:rPr lang="en-US" sz="2400" b="1" dirty="0"/>
              <a:t> </a:t>
            </a:r>
            <a:r>
              <a:rPr lang="en-US" sz="2400" b="1" dirty="0" err="1"/>
              <a:t>gil</a:t>
            </a:r>
            <a:r>
              <a:rPr lang="en-US" sz="2400" b="1" dirty="0"/>
              <a:t> </a:t>
            </a:r>
            <a:r>
              <a:rPr lang="en-US" sz="2400" b="1" dirty="0" err="1"/>
              <a:t>zahmati</a:t>
            </a:r>
            <a:r>
              <a:rPr lang="en-US" sz="2400" b="1" dirty="0"/>
              <a:t> </a:t>
            </a:r>
            <a:r>
              <a:rPr lang="en-US" sz="2400" b="1" dirty="0" err="1"/>
              <a:t>sendan</a:t>
            </a:r>
            <a:r>
              <a:rPr lang="en-US" sz="2400" b="1" dirty="0"/>
              <a:t> </a:t>
            </a:r>
            <a:r>
              <a:rPr lang="en-US" sz="2400" b="1" dirty="0" err="1"/>
              <a:t>ketmasa</a:t>
            </a:r>
            <a:r>
              <a:rPr lang="en-US" sz="2400" b="1" dirty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Agar, </a:t>
            </a:r>
            <a:r>
              <a:rPr lang="en-US" sz="2400" b="1" dirty="0" err="1"/>
              <a:t>unday</a:t>
            </a:r>
            <a:r>
              <a:rPr lang="en-US" sz="2400" b="1" dirty="0"/>
              <a:t> </a:t>
            </a:r>
            <a:r>
              <a:rPr lang="en-US" sz="2400" b="1" dirty="0" err="1"/>
              <a:t>kishilar</a:t>
            </a:r>
            <a:r>
              <a:rPr lang="en-US" sz="2400" b="1" dirty="0"/>
              <a:t> </a:t>
            </a:r>
            <a:r>
              <a:rPr lang="en-US" sz="2400" b="1" dirty="0" err="1"/>
              <a:t>suhbatidan</a:t>
            </a:r>
            <a:r>
              <a:rPr lang="en-US" sz="2400" b="1" dirty="0"/>
              <a:t> </a:t>
            </a:r>
            <a:r>
              <a:rPr lang="en-US" sz="2400" b="1" dirty="0" smtClean="0"/>
              <a:t>                     </a:t>
            </a:r>
            <a:r>
              <a:rPr lang="en-US" sz="2400" b="1" dirty="0" err="1" smtClean="0"/>
              <a:t>uzoqlashmasang</a:t>
            </a:r>
            <a:r>
              <a:rPr lang="en-US" sz="2400" b="1" dirty="0"/>
              <a:t>,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Azizon</a:t>
            </a:r>
            <a:r>
              <a:rPr lang="en-US" sz="2400" b="1" dirty="0"/>
              <a:t> </a:t>
            </a:r>
            <a:r>
              <a:rPr lang="en-US" sz="2400" b="1" dirty="0" err="1"/>
              <a:t>ruhi</a:t>
            </a:r>
            <a:r>
              <a:rPr lang="en-US" sz="2400" b="1" dirty="0"/>
              <a:t> </a:t>
            </a:r>
            <a:r>
              <a:rPr lang="en-US" sz="2400" b="1" dirty="0" err="1"/>
              <a:t>seni</a:t>
            </a:r>
            <a:r>
              <a:rPr lang="en-US" sz="2400" b="1" dirty="0"/>
              <a:t> </a:t>
            </a:r>
            <a:r>
              <a:rPr lang="en-US" sz="2400" b="1" dirty="0" err="1"/>
              <a:t>kechirmagay</a:t>
            </a:r>
            <a:r>
              <a:rPr lang="en-US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747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1166843"/>
            <a:ext cx="9875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Arial Black" panose="020B0A04020102020204" pitchFamily="34" charset="0"/>
              </a:rPr>
              <a:t>Xoja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Ali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Romitaniydan</a:t>
            </a:r>
            <a:r>
              <a:rPr lang="ru-RU" sz="2400" dirty="0" smtClean="0">
                <a:latin typeface="Arial Black" panose="020B0A04020102020204" pitchFamily="34" charset="0"/>
              </a:rPr>
              <a:t> “</a:t>
            </a:r>
            <a:r>
              <a:rPr lang="ru-RU" sz="2400" dirty="0" err="1" smtClean="0">
                <a:latin typeface="Arial Black" panose="020B0A04020102020204" pitchFamily="34" charset="0"/>
              </a:rPr>
              <a:t>Imon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nima</a:t>
            </a:r>
            <a:r>
              <a:rPr lang="ru-RU" sz="2400" dirty="0" smtClean="0">
                <a:latin typeface="Arial Black" panose="020B0A04020102020204" pitchFamily="34" charset="0"/>
              </a:rPr>
              <a:t>?” </a:t>
            </a:r>
            <a:r>
              <a:rPr lang="ru-RU" sz="2400" dirty="0" err="1" smtClean="0">
                <a:latin typeface="Arial Black" panose="020B0A04020102020204" pitchFamily="34" charset="0"/>
              </a:rPr>
              <a:t>deb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so‘rashganida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ul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zot</a:t>
            </a:r>
            <a:r>
              <a:rPr lang="ru-RU" sz="2400" dirty="0" smtClean="0">
                <a:latin typeface="Arial Black" panose="020B0A04020102020204" pitchFamily="34" charset="0"/>
              </a:rPr>
              <a:t>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“</a:t>
            </a:r>
            <a:r>
              <a:rPr lang="ru-RU" sz="2400" dirty="0" err="1" smtClean="0">
                <a:latin typeface="Arial Black" panose="020B0A04020102020204" pitchFamily="34" charset="0"/>
              </a:rPr>
              <a:t>Uzmoq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va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bog‘lamoq</a:t>
            </a:r>
            <a:r>
              <a:rPr lang="ru-RU" sz="2400" dirty="0" smtClean="0">
                <a:latin typeface="Arial Black" panose="020B0A04020102020204" pitchFamily="34" charset="0"/>
              </a:rPr>
              <a:t>” </a:t>
            </a:r>
            <a:r>
              <a:rPr lang="ru-RU" sz="2400" dirty="0" err="1" smtClean="0">
                <a:latin typeface="Arial Black" panose="020B0A04020102020204" pitchFamily="34" charset="0"/>
              </a:rPr>
              <a:t>ya’ni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ko‘ngilni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dunyo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sevgisidan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uzib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uni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Haqqa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bog‘lamoq</a:t>
            </a:r>
            <a:r>
              <a:rPr lang="ru-RU" sz="2400" dirty="0" smtClean="0">
                <a:latin typeface="Arial Black" panose="020B0A04020102020204" pitchFamily="34" charset="0"/>
              </a:rPr>
              <a:t>, – </a:t>
            </a:r>
            <a:r>
              <a:rPr lang="ru-RU" sz="2400" dirty="0" err="1" smtClean="0">
                <a:latin typeface="Arial Black" panose="020B0A04020102020204" pitchFamily="34" charset="0"/>
              </a:rPr>
              <a:t>deb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javob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bergan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Xoja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Ali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Romitaniydan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o‘g‘li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Xoja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Ibrohim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so‘raydi</a:t>
            </a:r>
            <a:r>
              <a:rPr lang="ru-RU" sz="2400" dirty="0" smtClean="0">
                <a:latin typeface="Arial Black" panose="020B0A04020102020204" pitchFamily="34" charset="0"/>
              </a:rPr>
              <a:t>: “</a:t>
            </a:r>
            <a:r>
              <a:rPr lang="ru-RU" sz="2400" dirty="0" err="1" smtClean="0">
                <a:latin typeface="Arial Black" panose="020B0A04020102020204" pitchFamily="34" charset="0"/>
              </a:rPr>
              <a:t>Mansur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Halloj</a:t>
            </a:r>
            <a:r>
              <a:rPr lang="ru-RU" sz="2400" dirty="0" smtClean="0">
                <a:latin typeface="Arial Black" panose="020B0A04020102020204" pitchFamily="34" charset="0"/>
              </a:rPr>
              <a:t> “</a:t>
            </a:r>
            <a:r>
              <a:rPr lang="ru-RU" sz="2400" dirty="0" err="1" smtClean="0">
                <a:latin typeface="Arial Black" panose="020B0A04020102020204" pitchFamily="34" charset="0"/>
              </a:rPr>
              <a:t>anal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Haq</a:t>
            </a:r>
            <a:r>
              <a:rPr lang="ru-RU" sz="2400" dirty="0" smtClean="0">
                <a:latin typeface="Arial Black" panose="020B0A04020102020204" pitchFamily="34" charset="0"/>
              </a:rPr>
              <a:t> (</a:t>
            </a:r>
            <a:r>
              <a:rPr lang="ru-RU" sz="2400" dirty="0" err="1" smtClean="0">
                <a:latin typeface="Arial Black" panose="020B0A04020102020204" pitchFamily="34" charset="0"/>
              </a:rPr>
              <a:t>men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Haqman</a:t>
            </a:r>
            <a:r>
              <a:rPr lang="ru-RU" sz="2400" dirty="0" smtClean="0">
                <a:latin typeface="Arial Black" panose="020B0A04020102020204" pitchFamily="34" charset="0"/>
              </a:rPr>
              <a:t>)”, – </a:t>
            </a:r>
            <a:r>
              <a:rPr lang="ru-RU" sz="2400" dirty="0" err="1" smtClean="0">
                <a:latin typeface="Arial Black" panose="020B0A04020102020204" pitchFamily="34" charset="0"/>
              </a:rPr>
              <a:t>dedi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uni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qatl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etdilar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Boyazid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Bastomiy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“</a:t>
            </a:r>
            <a:r>
              <a:rPr lang="ru-RU" sz="2400" dirty="0" err="1" smtClean="0">
                <a:latin typeface="Arial Black" panose="020B0A04020102020204" pitchFamily="34" charset="0"/>
              </a:rPr>
              <a:t>Xirqam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ichida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Allohdan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boshqa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hech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narsa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yo‘q</a:t>
            </a:r>
            <a:r>
              <a:rPr lang="ru-RU" sz="2400" dirty="0" smtClean="0">
                <a:latin typeface="Arial Black" panose="020B0A04020102020204" pitchFamily="34" charset="0"/>
              </a:rPr>
              <a:t>”, – </a:t>
            </a:r>
            <a:r>
              <a:rPr lang="ru-RU" sz="2400" dirty="0" err="1" smtClean="0">
                <a:latin typeface="Arial Black" panose="020B0A04020102020204" pitchFamily="34" charset="0"/>
              </a:rPr>
              <a:t>dedi</a:t>
            </a:r>
            <a:r>
              <a:rPr lang="ru-RU" sz="2400" dirty="0" smtClean="0">
                <a:latin typeface="Arial Black" panose="020B0A04020102020204" pitchFamily="34" charset="0"/>
              </a:rPr>
              <a:t>,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unga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hech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nima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demadilar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buning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hikmati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nimada</a:t>
            </a:r>
            <a:r>
              <a:rPr lang="ru-RU" sz="2400" dirty="0" smtClean="0">
                <a:latin typeface="Arial Black" panose="020B0A04020102020204" pitchFamily="34" charset="0"/>
              </a:rPr>
              <a:t>?” </a:t>
            </a:r>
            <a:r>
              <a:rPr lang="ru-RU" sz="2400" dirty="0" err="1" smtClean="0">
                <a:latin typeface="Arial Black" panose="020B0A04020102020204" pitchFamily="34" charset="0"/>
              </a:rPr>
              <a:t>Xoja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Ali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Romitaniy</a:t>
            </a:r>
            <a:r>
              <a:rPr lang="ru-RU" sz="2400" dirty="0" smtClean="0">
                <a:latin typeface="Arial Black" panose="020B0A04020102020204" pitchFamily="34" charset="0"/>
              </a:rPr>
              <a:t>: “</a:t>
            </a:r>
            <a:r>
              <a:rPr lang="ru-RU" sz="2400" dirty="0" err="1" smtClean="0">
                <a:latin typeface="Arial Black" panose="020B0A04020102020204" pitchFamily="34" charset="0"/>
              </a:rPr>
              <a:t>Mansur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manlikni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ilgari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surdi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va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so‘zini</a:t>
            </a:r>
            <a:r>
              <a:rPr lang="ru-RU" sz="2400" dirty="0" smtClean="0">
                <a:latin typeface="Arial Black" panose="020B0A04020102020204" pitchFamily="34" charset="0"/>
              </a:rPr>
              <a:t> “</a:t>
            </a:r>
            <a:r>
              <a:rPr lang="ru-RU" sz="2400" dirty="0" err="1" smtClean="0">
                <a:latin typeface="Arial Black" panose="020B0A04020102020204" pitchFamily="34" charset="0"/>
              </a:rPr>
              <a:t>man</a:t>
            </a:r>
            <a:r>
              <a:rPr lang="ru-RU" sz="2400" dirty="0" smtClean="0">
                <a:latin typeface="Arial Black" panose="020B0A04020102020204" pitchFamily="34" charset="0"/>
              </a:rPr>
              <a:t>” </a:t>
            </a:r>
            <a:r>
              <a:rPr lang="ru-RU" sz="2400" dirty="0" err="1" smtClean="0">
                <a:latin typeface="Arial Black" panose="020B0A04020102020204" pitchFamily="34" charset="0"/>
              </a:rPr>
              <a:t>deya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boshladi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shu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bois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musibatga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yo‘liqdi</a:t>
            </a:r>
            <a:r>
              <a:rPr lang="ru-RU" sz="2400" dirty="0" smtClean="0">
                <a:latin typeface="Arial Black" panose="020B0A04020102020204" pitchFamily="34" charset="0"/>
              </a:rPr>
              <a:t>. </a:t>
            </a:r>
            <a:r>
              <a:rPr lang="ru-RU" sz="2400" dirty="0" err="1" smtClean="0">
                <a:latin typeface="Arial Black" panose="020B0A04020102020204" pitchFamily="34" charset="0"/>
              </a:rPr>
              <a:t>Boyazid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esa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yo‘qlik</a:t>
            </a:r>
            <a:r>
              <a:rPr lang="ru-RU" sz="2400" dirty="0" smtClean="0">
                <a:latin typeface="Arial Black" panose="020B0A04020102020204" pitchFamily="34" charset="0"/>
              </a:rPr>
              <a:t> – </a:t>
            </a:r>
            <a:r>
              <a:rPr lang="ru-RU" sz="2400" dirty="0" err="1" smtClean="0">
                <a:latin typeface="Arial Black" panose="020B0A04020102020204" pitchFamily="34" charset="0"/>
              </a:rPr>
              <a:t>hechlikni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ilgari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surdi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so‘zini</a:t>
            </a:r>
            <a:r>
              <a:rPr lang="ru-RU" sz="2400" dirty="0" smtClean="0">
                <a:latin typeface="Arial Black" panose="020B0A04020102020204" pitchFamily="34" charset="0"/>
              </a:rPr>
              <a:t> “</a:t>
            </a:r>
            <a:r>
              <a:rPr lang="ru-RU" sz="2400" dirty="0" err="1" smtClean="0">
                <a:latin typeface="Arial Black" panose="020B0A04020102020204" pitchFamily="34" charset="0"/>
              </a:rPr>
              <a:t>yo‘q</a:t>
            </a:r>
            <a:r>
              <a:rPr lang="ru-RU" sz="2400" dirty="0" smtClean="0">
                <a:latin typeface="Arial Black" panose="020B0A04020102020204" pitchFamily="34" charset="0"/>
              </a:rPr>
              <a:t>” </a:t>
            </a:r>
            <a:r>
              <a:rPr lang="ru-RU" sz="2400" dirty="0" err="1" smtClean="0">
                <a:latin typeface="Arial Black" panose="020B0A04020102020204" pitchFamily="34" charset="0"/>
              </a:rPr>
              <a:t>bilan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boshladi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omon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qoldi</a:t>
            </a:r>
            <a:r>
              <a:rPr lang="ru-RU" sz="2400" dirty="0" smtClean="0">
                <a:latin typeface="Arial Black" panose="020B0A04020102020204" pitchFamily="34" charset="0"/>
              </a:rPr>
              <a:t>”, – </a:t>
            </a:r>
            <a:r>
              <a:rPr lang="ru-RU" sz="2400" dirty="0" err="1" smtClean="0">
                <a:latin typeface="Arial Black" panose="020B0A04020102020204" pitchFamily="34" charset="0"/>
              </a:rPr>
              <a:t>deya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javob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bergan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ekanlar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1659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9858" y="1548399"/>
            <a:ext cx="95561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 Rounded MT Bold" panose="020F0704030504030204" pitchFamily="34" charset="0"/>
              </a:rPr>
              <a:t>U “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Risolai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Hazrat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Azizon”da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insonni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Haqiqatga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yetishiga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yordam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beruvchi</a:t>
            </a:r>
            <a:r>
              <a:rPr lang="en-US" sz="3200" dirty="0" smtClean="0"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komil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inson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bo‘lishi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uchun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lozim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bo‘lgan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o‘nta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shartni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ko‘rsatgan</a:t>
            </a:r>
            <a:r>
              <a:rPr lang="en-US" sz="3200" dirty="0" smtClean="0">
                <a:latin typeface="Arial Rounded MT Bold" panose="020F0704030504030204" pitchFamily="34" charset="0"/>
              </a:rPr>
              <a:t>.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Risolada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ko‘rsatilgan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rioya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etish</a:t>
            </a:r>
            <a:r>
              <a:rPr lang="en-US" sz="3200" dirty="0" smtClean="0">
                <a:latin typeface="Arial Rounded MT Bold" panose="020F0704030504030204" pitchFamily="34" charset="0"/>
              </a:rPr>
              <a:t>,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bajarish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kerakligi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zarur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bo‘lgan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shartlar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insonni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o‘z-o‘zini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anglashga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va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boshqarishga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yordam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beradi</a:t>
            </a:r>
            <a:r>
              <a:rPr lang="en-US" sz="3200" dirty="0" smtClean="0">
                <a:latin typeface="Arial Rounded MT Bold" panose="020F0704030504030204" pitchFamily="34" charset="0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22866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51</TotalTime>
  <Words>629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Algerian</vt:lpstr>
      <vt:lpstr>Arial Black</vt:lpstr>
      <vt:lpstr>Arial Rounded MT Bold</vt:lpstr>
      <vt:lpstr>Corbel</vt:lpstr>
      <vt:lpstr>Базис</vt:lpstr>
      <vt:lpstr>  Xoja Ali Romitaniy</vt:lpstr>
      <vt:lpstr>Презентация PowerPoint</vt:lpstr>
      <vt:lpstr>Презентация PowerPoint</vt:lpstr>
      <vt:lpstr>Презентация PowerPoint</vt:lpstr>
      <vt:lpstr>Abdurahmon Jomiyning “Nafahot ul-uns” asarida Jaloliddin Rumiyning Xoja Ali Romitaniy haqidagi quyidagi fikrlari keltirilgan:</vt:lpstr>
      <vt:lpstr>“Rashahot” asarida ulug‘ zot to-monidan aytilgan 16 rashha keltirilgan. Quyidagi qit’a Xoja Ali Romitaniyga mansub:</vt:lpstr>
      <vt:lpstr>Xoja Ali Romitaniydan saqlangan  ruboiylar ichida, ayniqsa, quyidagi ruboiy juda mashhur bo‘lib, uni Hazrat Bahouddin Naqshband muridlariga tez-tez takrorlab turganlar:</vt:lpstr>
      <vt:lpstr>Презентация PowerPoint</vt:lpstr>
      <vt:lpstr>Презентация PowerPoint</vt:lpstr>
      <vt:lpstr>“NASOYIM UL-MUHABBAT” NAVOIY UNGA SHUNDAY TA’RIF BERADI: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BKH</dc:creator>
  <cp:lastModifiedBy>BKH</cp:lastModifiedBy>
  <cp:revision>5</cp:revision>
  <dcterms:created xsi:type="dcterms:W3CDTF">2024-06-08T19:18:11Z</dcterms:created>
  <dcterms:modified xsi:type="dcterms:W3CDTF">2024-06-08T20:09:11Z</dcterms:modified>
</cp:coreProperties>
</file>