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tableStyles" Target="tableStyle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5"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5"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7"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9" name=""/>
        <p:cNvGrpSpPr/>
        <p:nvPr/>
      </p:nvGrpSpPr>
      <p:grpSpPr>
        <a:xfrm>
          <a:off x="0" y="0"/>
          <a:ext cx="0" cy="0"/>
          <a:chOff x="0" y="0"/>
          <a:chExt cx="0" cy="0"/>
        </a:xfrm>
      </p:grpSpPr>
      <p:sp>
        <p:nvSpPr>
          <p:cNvPr id="1048630" name="Title 1"/>
          <p:cNvSpPr>
            <a:spLocks noGrp="1"/>
          </p:cNvSpPr>
          <p:nvPr>
            <p:ph type="title"/>
          </p:nvPr>
        </p:nvSpPr>
        <p:spPr/>
        <p:txBody>
          <a:bodyPr/>
          <a:p>
            <a:r>
              <a:rPr altLang="zh-CN" lang="en-US" smtClean="0"/>
              <a:t>Click to edit Master title style</a:t>
            </a:r>
            <a:endParaRPr dirty="0" lang="en-US"/>
          </a:p>
        </p:txBody>
      </p:sp>
      <p:sp>
        <p:nvSpPr>
          <p:cNvPr id="104863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4"/>
          <p:cNvSpPr>
            <a:spLocks noGrp="1"/>
          </p:cNvSpPr>
          <p:nvPr>
            <p:ph type="ftr" sz="quarter" idx="11"/>
          </p:nvPr>
        </p:nvSpPr>
        <p:spPr/>
        <p:txBody>
          <a:bodyPr/>
          <a:p>
            <a:endParaRPr altLang="en-US" lang="zh-CN"/>
          </a:p>
        </p:txBody>
      </p:sp>
      <p:sp>
        <p:nvSpPr>
          <p:cNvPr id="104863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6" name=""/>
        <p:cNvGrpSpPr/>
        <p:nvPr/>
      </p:nvGrpSpPr>
      <p:grpSpPr>
        <a:xfrm>
          <a:off x="0" y="0"/>
          <a:ext cx="0" cy="0"/>
          <a:chOff x="0" y="0"/>
          <a:chExt cx="0" cy="0"/>
        </a:xfrm>
      </p:grpSpPr>
      <p:sp>
        <p:nvSpPr>
          <p:cNvPr id="1048614"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5"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7" name="Footer Placeholder 4"/>
          <p:cNvSpPr>
            <a:spLocks noGrp="1"/>
          </p:cNvSpPr>
          <p:nvPr>
            <p:ph type="ftr" sz="quarter" idx="11"/>
          </p:nvPr>
        </p:nvSpPr>
        <p:spPr/>
        <p:txBody>
          <a:bodyPr/>
          <a:p>
            <a:endParaRPr altLang="en-US" lang="zh-CN"/>
          </a:p>
        </p:txBody>
      </p:sp>
      <p:sp>
        <p:nvSpPr>
          <p:cNvPr id="104861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7" name=""/>
        <p:cNvGrpSpPr/>
        <p:nvPr/>
      </p:nvGrpSpPr>
      <p:grpSpPr>
        <a:xfrm>
          <a:off x="0" y="0"/>
          <a:ext cx="0" cy="0"/>
          <a:chOff x="0" y="0"/>
          <a:chExt cx="0" cy="0"/>
        </a:xfrm>
      </p:grpSpPr>
      <p:sp>
        <p:nvSpPr>
          <p:cNvPr id="1048619" name="Title 1"/>
          <p:cNvSpPr>
            <a:spLocks noGrp="1"/>
          </p:cNvSpPr>
          <p:nvPr>
            <p:ph type="title"/>
          </p:nvPr>
        </p:nvSpPr>
        <p:spPr/>
        <p:txBody>
          <a:bodyPr/>
          <a:p>
            <a:r>
              <a:rPr altLang="zh-CN" lang="en-US" smtClean="0"/>
              <a:t>Click to edit Master title style</a:t>
            </a:r>
            <a:endParaRPr dirty="0" lang="en-US"/>
          </a:p>
        </p:txBody>
      </p:sp>
      <p:sp>
        <p:nvSpPr>
          <p:cNvPr id="104862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4"/>
          <p:cNvSpPr>
            <a:spLocks noGrp="1"/>
          </p:cNvSpPr>
          <p:nvPr>
            <p:ph type="ftr" sz="quarter" idx="11"/>
          </p:nvPr>
        </p:nvSpPr>
        <p:spPr/>
        <p:txBody>
          <a:bodyPr/>
          <a:p>
            <a:endParaRPr altLang="en-US" lang="zh-CN"/>
          </a:p>
        </p:txBody>
      </p:sp>
      <p:sp>
        <p:nvSpPr>
          <p:cNvPr id="104862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0" name=""/>
        <p:cNvGrpSpPr/>
        <p:nvPr/>
      </p:nvGrpSpPr>
      <p:grpSpPr>
        <a:xfrm>
          <a:off x="0" y="0"/>
          <a:ext cx="0" cy="0"/>
          <a:chOff x="0" y="0"/>
          <a:chExt cx="0" cy="0"/>
        </a:xfrm>
      </p:grpSpPr>
      <p:sp>
        <p:nvSpPr>
          <p:cNvPr id="1048635"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6"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4"/>
          <p:cNvSpPr>
            <a:spLocks noGrp="1"/>
          </p:cNvSpPr>
          <p:nvPr>
            <p:ph type="ftr" sz="quarter" idx="11"/>
          </p:nvPr>
        </p:nvSpPr>
        <p:spPr/>
        <p:txBody>
          <a:bodyPr/>
          <a:p>
            <a:endParaRPr altLang="en-US" lang="zh-CN"/>
          </a:p>
        </p:txBody>
      </p:sp>
      <p:sp>
        <p:nvSpPr>
          <p:cNvPr id="104863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1" name=""/>
        <p:cNvGrpSpPr/>
        <p:nvPr/>
      </p:nvGrpSpPr>
      <p:grpSpPr>
        <a:xfrm>
          <a:off x="0" y="0"/>
          <a:ext cx="0" cy="0"/>
          <a:chOff x="0" y="0"/>
          <a:chExt cx="0" cy="0"/>
        </a:xfrm>
      </p:grpSpPr>
      <p:sp>
        <p:nvSpPr>
          <p:cNvPr id="1048640" name="Title 1"/>
          <p:cNvSpPr>
            <a:spLocks noGrp="1"/>
          </p:cNvSpPr>
          <p:nvPr>
            <p:ph type="title"/>
          </p:nvPr>
        </p:nvSpPr>
        <p:spPr/>
        <p:txBody>
          <a:bodyPr/>
          <a:p>
            <a:r>
              <a:rPr altLang="zh-CN" lang="en-US" smtClean="0"/>
              <a:t>Click to edit Master title style</a:t>
            </a:r>
            <a:endParaRPr dirty="0" lang="en-US"/>
          </a:p>
        </p:txBody>
      </p:sp>
      <p:sp>
        <p:nvSpPr>
          <p:cNvPr id="1048641"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2"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4" name="Footer Placeholder 5"/>
          <p:cNvSpPr>
            <a:spLocks noGrp="1"/>
          </p:cNvSpPr>
          <p:nvPr>
            <p:ph type="ftr" sz="quarter" idx="11"/>
          </p:nvPr>
        </p:nvSpPr>
        <p:spPr/>
        <p:txBody>
          <a:bodyPr/>
          <a:p>
            <a:endParaRPr altLang="en-US" lang="zh-CN"/>
          </a:p>
        </p:txBody>
      </p:sp>
      <p:sp>
        <p:nvSpPr>
          <p:cNvPr id="104864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2" name=""/>
        <p:cNvGrpSpPr/>
        <p:nvPr/>
      </p:nvGrpSpPr>
      <p:grpSpPr>
        <a:xfrm>
          <a:off x="0" y="0"/>
          <a:ext cx="0" cy="0"/>
          <a:chOff x="0" y="0"/>
          <a:chExt cx="0" cy="0"/>
        </a:xfrm>
      </p:grpSpPr>
      <p:sp>
        <p:nvSpPr>
          <p:cNvPr id="1048646"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47"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8"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9"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50"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1"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2" name="Footer Placeholder 7"/>
          <p:cNvSpPr>
            <a:spLocks noGrp="1"/>
          </p:cNvSpPr>
          <p:nvPr>
            <p:ph type="ftr" sz="quarter" idx="11"/>
          </p:nvPr>
        </p:nvSpPr>
        <p:spPr/>
        <p:txBody>
          <a:bodyPr/>
          <a:p>
            <a:endParaRPr altLang="en-US" lang="zh-CN"/>
          </a:p>
        </p:txBody>
      </p:sp>
      <p:sp>
        <p:nvSpPr>
          <p:cNvPr id="1048653"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5" name=""/>
        <p:cNvGrpSpPr/>
        <p:nvPr/>
      </p:nvGrpSpPr>
      <p:grpSpPr>
        <a:xfrm>
          <a:off x="0" y="0"/>
          <a:ext cx="0" cy="0"/>
          <a:chOff x="0" y="0"/>
          <a:chExt cx="0" cy="0"/>
        </a:xfrm>
      </p:grpSpPr>
      <p:sp>
        <p:nvSpPr>
          <p:cNvPr id="1048610" name="Title 1"/>
          <p:cNvSpPr>
            <a:spLocks noGrp="1"/>
          </p:cNvSpPr>
          <p:nvPr>
            <p:ph type="title"/>
          </p:nvPr>
        </p:nvSpPr>
        <p:spPr/>
        <p:txBody>
          <a:bodyPr/>
          <a:p>
            <a:r>
              <a:rPr altLang="zh-CN" lang="en-US" smtClean="0"/>
              <a:t>Click to edit Master title style</a:t>
            </a:r>
            <a:endParaRPr dirty="0" lang="en-US"/>
          </a:p>
        </p:txBody>
      </p:sp>
      <p:sp>
        <p:nvSpPr>
          <p:cNvPr id="1048611"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2" name="Footer Placeholder 3"/>
          <p:cNvSpPr>
            <a:spLocks noGrp="1"/>
          </p:cNvSpPr>
          <p:nvPr>
            <p:ph type="ftr" sz="quarter" idx="11"/>
          </p:nvPr>
        </p:nvSpPr>
        <p:spPr/>
        <p:txBody>
          <a:bodyPr/>
          <a:p>
            <a:endParaRPr altLang="en-US" lang="zh-CN"/>
          </a:p>
        </p:txBody>
      </p:sp>
      <p:sp>
        <p:nvSpPr>
          <p:cNvPr id="1048613"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3" name=""/>
        <p:cNvGrpSpPr/>
        <p:nvPr/>
      </p:nvGrpSpPr>
      <p:grpSpPr>
        <a:xfrm>
          <a:off x="0" y="0"/>
          <a:ext cx="0" cy="0"/>
          <a:chOff x="0" y="0"/>
          <a:chExt cx="0" cy="0"/>
        </a:xfrm>
      </p:grpSpPr>
      <p:sp>
        <p:nvSpPr>
          <p:cNvPr id="1048654"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5" name="Footer Placeholder 2"/>
          <p:cNvSpPr>
            <a:spLocks noGrp="1"/>
          </p:cNvSpPr>
          <p:nvPr>
            <p:ph type="ftr" sz="quarter" idx="11"/>
          </p:nvPr>
        </p:nvSpPr>
        <p:spPr/>
        <p:txBody>
          <a:bodyPr/>
          <a:p>
            <a:endParaRPr altLang="en-US" lang="zh-CN"/>
          </a:p>
        </p:txBody>
      </p:sp>
      <p:sp>
        <p:nvSpPr>
          <p:cNvPr id="1048656"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4" name=""/>
        <p:cNvGrpSpPr/>
        <p:nvPr/>
      </p:nvGrpSpPr>
      <p:grpSpPr>
        <a:xfrm>
          <a:off x="0" y="0"/>
          <a:ext cx="0" cy="0"/>
          <a:chOff x="0" y="0"/>
          <a:chExt cx="0" cy="0"/>
        </a:xfrm>
      </p:grpSpPr>
      <p:sp>
        <p:nvSpPr>
          <p:cNvPr id="104865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6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61" name="Footer Placeholder 5"/>
          <p:cNvSpPr>
            <a:spLocks noGrp="1"/>
          </p:cNvSpPr>
          <p:nvPr>
            <p:ph type="ftr" sz="quarter" idx="11"/>
          </p:nvPr>
        </p:nvSpPr>
        <p:spPr/>
        <p:txBody>
          <a:bodyPr/>
          <a:p>
            <a:endParaRPr altLang="en-US" lang="zh-CN"/>
          </a:p>
        </p:txBody>
      </p:sp>
      <p:sp>
        <p:nvSpPr>
          <p:cNvPr id="104866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8" name=""/>
        <p:cNvGrpSpPr/>
        <p:nvPr/>
      </p:nvGrpSpPr>
      <p:grpSpPr>
        <a:xfrm>
          <a:off x="0" y="0"/>
          <a:ext cx="0" cy="0"/>
          <a:chOff x="0" y="0"/>
          <a:chExt cx="0" cy="0"/>
        </a:xfrm>
      </p:grpSpPr>
      <p:sp>
        <p:nvSpPr>
          <p:cNvPr id="104862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5"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8" name="Footer Placeholder 5"/>
          <p:cNvSpPr>
            <a:spLocks noGrp="1"/>
          </p:cNvSpPr>
          <p:nvPr>
            <p:ph type="ftr" sz="quarter" idx="11"/>
          </p:nvPr>
        </p:nvSpPr>
        <p:spPr/>
        <p:txBody>
          <a:bodyPr/>
          <a:p>
            <a:endParaRPr altLang="en-US" lang="zh-CN"/>
          </a:p>
        </p:txBody>
      </p:sp>
      <p:sp>
        <p:nvSpPr>
          <p:cNvPr id="104862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 Id="rId3"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p:txBody>
          <a:bodyPr/>
          <a:p>
            <a:endParaRPr altLang="zh-CN" lang="en-US"/>
          </a:p>
        </p:txBody>
      </p:sp>
      <p:sp>
        <p:nvSpPr>
          <p:cNvPr id="1048587" name="Subtitle 2"/>
          <p:cNvSpPr>
            <a:spLocks noGrp="1"/>
          </p:cNvSpPr>
          <p:nvPr>
            <p:ph type="subTitle" idx="1"/>
          </p:nvPr>
        </p:nvSpPr>
        <p:spPr/>
        <p:txBody>
          <a:bodyPr/>
          <a:p>
            <a:endParaRPr altLang="zh-CN" lang="en-US"/>
          </a:p>
        </p:txBody>
      </p:sp>
      <p:pic>
        <p:nvPicPr>
          <p:cNvPr id="2097152" name=""/>
          <p:cNvPicPr>
            <a:picLocks/>
          </p:cNvPicPr>
          <p:nvPr/>
        </p:nvPicPr>
        <p:blipFill>
          <a:blip xmlns:r="http://schemas.openxmlformats.org/officeDocument/2006/relationships" r:embed="rId1"/>
          <a:stretch>
            <a:fillRect/>
          </a:stretch>
        </p:blipFill>
        <p:spPr>
          <a:xfrm rot="0">
            <a:off x="-6494" y="-12605"/>
            <a:ext cx="9168857" cy="6870271"/>
          </a:xfrm>
          <a:prstGeom prst="rect"/>
        </p:spPr>
      </p:pic>
      <p:sp>
        <p:nvSpPr>
          <p:cNvPr id="1048588" name=""/>
          <p:cNvSpPr txBox="1"/>
          <p:nvPr/>
        </p:nvSpPr>
        <p:spPr>
          <a:xfrm>
            <a:off x="1416261" y="2782412"/>
            <a:ext cx="7727739" cy="815339"/>
          </a:xfrm>
          <a:prstGeom prst="rect"/>
        </p:spPr>
        <p:txBody>
          <a:bodyPr rtlCol="0" wrap="square">
            <a:spAutoFit/>
          </a:bodyPr>
          <a:p>
            <a:r>
              <a:rPr altLang="Ўзбекча Клавиатура" b="1" sz="4800" lang="en-US">
                <a:solidFill>
                  <a:srgbClr val="000000"/>
                </a:solidFill>
              </a:rPr>
              <a:t>H</a:t>
            </a:r>
            <a:r>
              <a:rPr altLang="Ўзбекча Клавиатура" b="1" sz="4800" lang="en-US">
                <a:solidFill>
                  <a:srgbClr val="000000"/>
                </a:solidFill>
              </a:rPr>
              <a:t>o</a:t>
            </a:r>
            <a:r>
              <a:rPr altLang="Ўзбекча Клавиатура" b="1" sz="4800" lang="en-US">
                <a:solidFill>
                  <a:srgbClr val="000000"/>
                </a:solidFill>
              </a:rPr>
              <a:t>f</a:t>
            </a:r>
            <a:r>
              <a:rPr altLang="Ўзбекча Клавиатура" b="1" sz="4800" lang="en-US">
                <a:solidFill>
                  <a:srgbClr val="000000"/>
                </a:solidFill>
              </a:rPr>
              <a:t>i</a:t>
            </a:r>
            <a:r>
              <a:rPr altLang="Ўзбекча Клавиатура" b="1" sz="4800" lang="en-US">
                <a:solidFill>
                  <a:srgbClr val="000000"/>
                </a:solidFill>
              </a:rPr>
              <a:t>z</a:t>
            </a:r>
            <a:r>
              <a:rPr altLang="Ўзбекча Клавиатура" b="1" sz="4800" lang="en-US">
                <a:solidFill>
                  <a:srgbClr val="000000"/>
                </a:solidFill>
              </a:rPr>
              <a:t> </a:t>
            </a:r>
            <a:r>
              <a:rPr altLang="Ўзбекча Клавиатура" b="1" sz="4800" lang="en-US">
                <a:solidFill>
                  <a:srgbClr val="000000"/>
                </a:solidFill>
              </a:rPr>
              <a:t>T</a:t>
            </a:r>
            <a:r>
              <a:rPr altLang="Ўзбекча Клавиатура" b="1" sz="4800" lang="en-US">
                <a:solidFill>
                  <a:srgbClr val="000000"/>
                </a:solidFill>
              </a:rPr>
              <a:t>a</a:t>
            </a:r>
            <a:r>
              <a:rPr altLang="Ўзбекча Клавиатура" b="1" sz="4800" lang="en-US">
                <a:solidFill>
                  <a:srgbClr val="000000"/>
                </a:solidFill>
              </a:rPr>
              <a:t>n</a:t>
            </a:r>
            <a:r>
              <a:rPr altLang="Ўзбекча Клавиатура" b="1" sz="4800" lang="en-US">
                <a:solidFill>
                  <a:srgbClr val="000000"/>
                </a:solidFill>
              </a:rPr>
              <a:t>i</a:t>
            </a:r>
            <a:r>
              <a:rPr altLang="Ўзбекча Клавиатура" b="1" sz="4800" lang="en-US">
                <a:solidFill>
                  <a:srgbClr val="000000"/>
                </a:solidFill>
              </a:rPr>
              <a:t>s</a:t>
            </a:r>
            <a:r>
              <a:rPr altLang="Ўзбекча Клавиатура" b="1" sz="4800" lang="en-US">
                <a:solidFill>
                  <a:srgbClr val="000000"/>
                </a:solidFill>
              </a:rPr>
              <a:t>h</a:t>
            </a:r>
            <a:r>
              <a:rPr altLang="Ўзбекча Клавиатура" b="1" sz="4800" lang="en-US">
                <a:solidFill>
                  <a:srgbClr val="000000"/>
                </a:solidFill>
              </a:rPr>
              <a:t> </a:t>
            </a:r>
            <a:r>
              <a:rPr altLang="Ўзбекча Клавиатура" b="1" sz="4800" lang="en-US">
                <a:solidFill>
                  <a:srgbClr val="000000"/>
                </a:solidFill>
              </a:rPr>
              <a:t>a</a:t>
            </a:r>
            <a:r>
              <a:rPr altLang="Ўзбекча Клавиатура" b="1" sz="4800" lang="en-US">
                <a:solidFill>
                  <a:srgbClr val="000000"/>
                </a:solidFill>
              </a:rPr>
              <a:t>l</a:t>
            </a:r>
            <a:r>
              <a:rPr altLang="Ўзбекча Клавиатура" b="1" sz="4800" lang="en-US">
                <a:solidFill>
                  <a:srgbClr val="000000"/>
                </a:solidFill>
              </a:rPr>
              <a:t>-</a:t>
            </a:r>
            <a:r>
              <a:rPr altLang="Ўзбекча Клавиатура" b="1" sz="4800" lang="en-US">
                <a:solidFill>
                  <a:srgbClr val="000000"/>
                </a:solidFill>
              </a:rPr>
              <a:t>B</a:t>
            </a:r>
            <a:r>
              <a:rPr altLang="Ўзбекча Клавиатура" b="1" sz="4800" lang="en-US">
                <a:solidFill>
                  <a:srgbClr val="000000"/>
                </a:solidFill>
              </a:rPr>
              <a:t>u</a:t>
            </a:r>
            <a:r>
              <a:rPr altLang="Ўзбекча Клавиатура" b="1" sz="4800" lang="en-US">
                <a:solidFill>
                  <a:srgbClr val="000000"/>
                </a:solidFill>
              </a:rPr>
              <a:t>x</a:t>
            </a:r>
            <a:r>
              <a:rPr altLang="Ўзбекча Клавиатура" b="1" sz="4800" lang="en-US">
                <a:solidFill>
                  <a:srgbClr val="000000"/>
                </a:solidFill>
              </a:rPr>
              <a:t>o</a:t>
            </a:r>
            <a:r>
              <a:rPr altLang="Ўзбекча Клавиатура" b="1" sz="4800" lang="en-US">
                <a:solidFill>
                  <a:srgbClr val="000000"/>
                </a:solidFill>
              </a:rPr>
              <a:t>r</a:t>
            </a:r>
            <a:r>
              <a:rPr altLang="Ўзбекча Клавиатура" b="1" sz="4800" lang="en-US">
                <a:solidFill>
                  <a:srgbClr val="000000"/>
                </a:solidFill>
              </a:rPr>
              <a:t>i</a:t>
            </a:r>
            <a:r>
              <a:rPr altLang="Ўзбекча Клавиатура" b="1" sz="4800" lang="en-US">
                <a:solidFill>
                  <a:srgbClr val="000000"/>
                </a:solidFill>
              </a:rPr>
              <a:t>y</a:t>
            </a:r>
            <a:endParaRPr b="1" sz="2800" lang="uz-UZ">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8" name=""/>
          <p:cNvSpPr>
            <a:spLocks noGrp="1"/>
          </p:cNvSpPr>
          <p:nvPr>
            <p:ph type="ctrTitle"/>
          </p:nvPr>
        </p:nvSpPr>
        <p:spPr/>
        <p:txBody>
          <a:bodyPr/>
          <a:p>
            <a:endParaRPr lang="uz-UZ"/>
          </a:p>
        </p:txBody>
      </p:sp>
      <p:sp>
        <p:nvSpPr>
          <p:cNvPr id="1048609" name=""/>
          <p:cNvSpPr>
            <a:spLocks noGrp="1"/>
          </p:cNvSpPr>
          <p:nvPr>
            <p:ph type="subTitle" idx="1"/>
          </p:nvPr>
        </p:nvSpPr>
        <p:spPr/>
        <p:txBody>
          <a:bodyPr/>
          <a:p>
            <a:endParaRPr lang="uz-UZ"/>
          </a:p>
        </p:txBody>
      </p:sp>
      <p:pic>
        <p:nvPicPr>
          <p:cNvPr id="2097162" name=""/>
          <p:cNvPicPr>
            <a:picLocks/>
          </p:cNvPicPr>
          <p:nvPr/>
        </p:nvPicPr>
        <p:blipFill>
          <a:blip xmlns:r="http://schemas.openxmlformats.org/officeDocument/2006/relationships" r:embed="rId1"/>
          <a:stretch>
            <a:fillRect/>
          </a:stretch>
        </p:blipFill>
        <p:spPr>
          <a:xfrm rot="0">
            <a:off x="-19482" y="-15474"/>
            <a:ext cx="9221932" cy="6899016"/>
          </a:xfrm>
          <a:prstGeom prst="rect"/>
        </p:spPr>
      </p:pic>
      <p:sp>
        <p:nvSpPr>
          <p:cNvPr id="1048674" name=""/>
          <p:cNvSpPr txBox="1"/>
          <p:nvPr/>
        </p:nvSpPr>
        <p:spPr>
          <a:xfrm>
            <a:off x="1142999" y="2977198"/>
            <a:ext cx="8703963" cy="624840"/>
          </a:xfrm>
          <a:prstGeom prst="rect"/>
        </p:spPr>
        <p:txBody>
          <a:bodyPr rtlCol="0" wrap="square">
            <a:spAutoFit/>
          </a:bodyPr>
          <a:p>
            <a:r>
              <a:rPr altLang="Ўзбекча Клавиатура" b="1" sz="3600" lang="en-US">
                <a:solidFill>
                  <a:srgbClr val="000000"/>
                </a:solidFill>
              </a:rPr>
              <a:t>E</a:t>
            </a:r>
            <a:r>
              <a:rPr altLang="Ўзбекча Клавиатура" b="1" sz="3600" lang="en-US">
                <a:solidFill>
                  <a:srgbClr val="000000"/>
                </a:solidFill>
              </a:rPr>
              <a:t>'</a:t>
            </a:r>
            <a:r>
              <a:rPr altLang="Ўзбекча Клавиатура" b="1" sz="3600" lang="en-US">
                <a:solidFill>
                  <a:srgbClr val="000000"/>
                </a:solidFill>
              </a:rPr>
              <a:t>t</a:t>
            </a:r>
            <a:r>
              <a:rPr altLang="Ўзбекча Клавиатура" b="1" sz="3600" lang="en-US">
                <a:solidFill>
                  <a:srgbClr val="000000"/>
                </a:solidFill>
              </a:rPr>
              <a:t>i</a:t>
            </a:r>
            <a:r>
              <a:rPr altLang="Ўзбекча Клавиатура" b="1" sz="3600" lang="en-US">
                <a:solidFill>
                  <a:srgbClr val="000000"/>
                </a:solidFill>
              </a:rPr>
              <a:t>b</a:t>
            </a:r>
            <a:r>
              <a:rPr altLang="Ўзбекча Клавиатура" b="1" sz="3600" lang="en-US">
                <a:solidFill>
                  <a:srgbClr val="000000"/>
                </a:solidFill>
              </a:rPr>
              <a:t>o</a:t>
            </a:r>
            <a:r>
              <a:rPr altLang="Ўзбекча Клавиатура" b="1" sz="3600" lang="en-US">
                <a:solidFill>
                  <a:srgbClr val="000000"/>
                </a:solidFill>
              </a:rPr>
              <a:t>r</a:t>
            </a:r>
            <a:r>
              <a:rPr altLang="Ўзбекча Клавиатура" b="1" sz="3600" lang="en-US">
                <a:solidFill>
                  <a:srgbClr val="000000"/>
                </a:solidFill>
              </a:rPr>
              <a:t>i</a:t>
            </a:r>
            <a:r>
              <a:rPr altLang="Ўзбекча Клавиатура" b="1" sz="3600" lang="en-US">
                <a:solidFill>
                  <a:srgbClr val="000000"/>
                </a:solidFill>
              </a:rPr>
              <a:t>n</a:t>
            </a:r>
            <a:r>
              <a:rPr altLang="Ўзбекча Клавиатура" b="1" sz="3600" lang="en-US">
                <a:solidFill>
                  <a:srgbClr val="000000"/>
                </a:solidFill>
              </a:rPr>
              <a:t>g</a:t>
            </a:r>
            <a:r>
              <a:rPr altLang="Ўзбекча Клавиатура" b="1" sz="3600" lang="en-US">
                <a:solidFill>
                  <a:srgbClr val="000000"/>
                </a:solidFill>
              </a:rPr>
              <a:t>i</a:t>
            </a:r>
            <a:r>
              <a:rPr altLang="Ўзбекча Клавиатура" b="1" sz="3600" lang="en-US">
                <a:solidFill>
                  <a:srgbClr val="000000"/>
                </a:solidFill>
              </a:rPr>
              <a:t>z</a:t>
            </a:r>
            <a:r>
              <a:rPr altLang="Ўзбекча Клавиатура" b="1" sz="3600" lang="en-US">
                <a:solidFill>
                  <a:srgbClr val="000000"/>
                </a:solidFill>
              </a:rPr>
              <a:t> </a:t>
            </a:r>
            <a:r>
              <a:rPr altLang="Ўзбекча Клавиатура" b="1" sz="3600" lang="en-US">
                <a:solidFill>
                  <a:srgbClr val="000000"/>
                </a:solidFill>
              </a:rPr>
              <a:t>u</a:t>
            </a:r>
            <a:r>
              <a:rPr altLang="Ўзбекча Клавиатура" b="1" sz="3600" lang="en-US">
                <a:solidFill>
                  <a:srgbClr val="000000"/>
                </a:solidFill>
              </a:rPr>
              <a:t>c</a:t>
            </a:r>
            <a:r>
              <a:rPr altLang="Ўзбекча Клавиатура" b="1" sz="3600" lang="en-US">
                <a:solidFill>
                  <a:srgbClr val="000000"/>
                </a:solidFill>
              </a:rPr>
              <a:t>h</a:t>
            </a:r>
            <a:r>
              <a:rPr altLang="Ўзбекча Клавиатура" b="1" sz="3600" lang="en-US">
                <a:solidFill>
                  <a:srgbClr val="000000"/>
                </a:solidFill>
              </a:rPr>
              <a:t>u</a:t>
            </a:r>
            <a:r>
              <a:rPr altLang="Ўзбекча Клавиатура" b="1" sz="3600" lang="en-US">
                <a:solidFill>
                  <a:srgbClr val="000000"/>
                </a:solidFill>
              </a:rPr>
              <a:t>n</a:t>
            </a:r>
            <a:r>
              <a:rPr altLang="Ўзбекча Клавиатура" b="1" sz="3600" lang="en-US">
                <a:solidFill>
                  <a:srgbClr val="000000"/>
                </a:solidFill>
              </a:rPr>
              <a:t> </a:t>
            </a:r>
            <a:r>
              <a:rPr altLang="Ўзбекча Клавиатура" b="1" sz="3600" lang="en-US">
                <a:solidFill>
                  <a:srgbClr val="000000"/>
                </a:solidFill>
              </a:rPr>
              <a:t>rahmat </a:t>
            </a:r>
            <a:r>
              <a:rPr altLang="Ўзбекча Клавиатура" b="1" sz="3600" lang="Ўзбекча Клавиатура">
                <a:solidFill>
                  <a:srgbClr val="000000"/>
                </a:solidFill>
              </a:rPr>
              <a:t>🤗</a:t>
            </a:r>
            <a:endParaRPr b="1" sz="2800" lang="uz-UZ">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9" name=""/>
          <p:cNvSpPr>
            <a:spLocks noGrp="1"/>
          </p:cNvSpPr>
          <p:nvPr>
            <p:ph type="ctrTitle"/>
          </p:nvPr>
        </p:nvSpPr>
        <p:spPr/>
        <p:txBody>
          <a:bodyPr/>
          <a:p>
            <a:endParaRPr lang="uz-UZ"/>
          </a:p>
        </p:txBody>
      </p:sp>
      <p:sp>
        <p:nvSpPr>
          <p:cNvPr id="1048590" name=""/>
          <p:cNvSpPr>
            <a:spLocks noGrp="1"/>
          </p:cNvSpPr>
          <p:nvPr>
            <p:ph type="subTitle" idx="1"/>
          </p:nvPr>
        </p:nvSpPr>
        <p:spPr/>
        <p:txBody>
          <a:bodyPr/>
          <a:p>
            <a:endParaRPr lang="uz-UZ"/>
          </a:p>
        </p:txBody>
      </p:sp>
      <p:pic>
        <p:nvPicPr>
          <p:cNvPr id="2097153" name=""/>
          <p:cNvPicPr>
            <a:picLocks/>
          </p:cNvPicPr>
          <p:nvPr/>
        </p:nvPicPr>
        <p:blipFill>
          <a:blip xmlns:r="http://schemas.openxmlformats.org/officeDocument/2006/relationships" r:embed="rId1"/>
          <a:stretch>
            <a:fillRect/>
          </a:stretch>
        </p:blipFill>
        <p:spPr>
          <a:xfrm rot="0">
            <a:off x="-32471" y="-12605"/>
            <a:ext cx="9332255" cy="6870271"/>
          </a:xfrm>
          <a:prstGeom prst="rect"/>
        </p:spPr>
      </p:pic>
      <p:sp>
        <p:nvSpPr>
          <p:cNvPr id="1048591" name=""/>
          <p:cNvSpPr txBox="1"/>
          <p:nvPr/>
        </p:nvSpPr>
        <p:spPr>
          <a:xfrm>
            <a:off x="309128" y="975360"/>
            <a:ext cx="8597976" cy="5400040"/>
          </a:xfrm>
          <a:prstGeom prst="rect"/>
        </p:spPr>
        <p:txBody>
          <a:bodyPr rtlCol="0" wrap="square">
            <a:spAutoFit/>
          </a:bodyPr>
          <a:p>
            <a:r>
              <a:rPr altLang="Ўзбекча Клавиатура" b="1" sz="3200" lang="en-US">
                <a:solidFill>
                  <a:srgbClr val="000000"/>
                </a:solidFill>
              </a:rPr>
              <a:t>Hofiz Tanish Buxoriy ibn Mir Muhammad Buxoriy, Mavlono Naxliy (taxminan 1540 — Buxoro — 1589) — tarixchi olim va shoir. Otasi Mir Muhammad Buxoriy Ubaydullaxonning eng yaqin kishilaridan sanalgan. Hofiz Tanish Buxoriy Buxoro madrasalarida tahsil olgan.</a:t>
            </a:r>
            <a:endParaRPr b="1" sz="2800" lang="uz-UZ">
              <a:solidFill>
                <a:srgbClr val="000000"/>
              </a:solidFill>
            </a:endParaRPr>
          </a:p>
          <a:p>
            <a:r>
              <a:rPr altLang="Ўзбекча Клавиатура" b="1" sz="3200" lang="en-US">
                <a:solidFill>
                  <a:srgbClr val="000000"/>
                </a:solidFill>
              </a:rPr>
              <a:t>Qulbobo Koʻkaldoshning tavsiyasi bilan Hofiz Tanish Buxoriy Abdullaxon II saroyiga xizmatga qabul qilingan va xonning shaxsiy voqeanavisi (tarixchisi) qilib tayinlangan (1570-yildan).</a:t>
            </a:r>
            <a:endParaRPr b="1" sz="2800" lang="uz-UZ">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2" name=""/>
          <p:cNvSpPr>
            <a:spLocks noGrp="1"/>
          </p:cNvSpPr>
          <p:nvPr>
            <p:ph type="ctrTitle"/>
          </p:nvPr>
        </p:nvSpPr>
        <p:spPr/>
        <p:txBody>
          <a:bodyPr/>
          <a:p>
            <a:endParaRPr lang="uz-UZ"/>
          </a:p>
        </p:txBody>
      </p:sp>
      <p:sp>
        <p:nvSpPr>
          <p:cNvPr id="1048593" name=""/>
          <p:cNvSpPr>
            <a:spLocks noGrp="1"/>
          </p:cNvSpPr>
          <p:nvPr>
            <p:ph type="subTitle" idx="1"/>
          </p:nvPr>
        </p:nvSpPr>
        <p:spPr/>
        <p:txBody>
          <a:bodyPr/>
          <a:p>
            <a:endParaRPr lang="uz-UZ"/>
          </a:p>
        </p:txBody>
      </p:sp>
      <p:pic>
        <p:nvPicPr>
          <p:cNvPr id="2097154" name=""/>
          <p:cNvPicPr>
            <a:picLocks/>
          </p:cNvPicPr>
          <p:nvPr/>
        </p:nvPicPr>
        <p:blipFill>
          <a:blip xmlns:r="http://schemas.openxmlformats.org/officeDocument/2006/relationships" r:embed="rId1"/>
          <a:stretch>
            <a:fillRect/>
          </a:stretch>
        </p:blipFill>
        <p:spPr>
          <a:xfrm rot="0">
            <a:off x="-6493" y="-12605"/>
            <a:ext cx="9143999" cy="6870271"/>
          </a:xfrm>
          <a:prstGeom prst="rect"/>
        </p:spPr>
      </p:pic>
      <p:sp>
        <p:nvSpPr>
          <p:cNvPr id="1048594" name=""/>
          <p:cNvSpPr txBox="1"/>
          <p:nvPr/>
        </p:nvSpPr>
        <p:spPr>
          <a:xfrm>
            <a:off x="408606" y="660718"/>
            <a:ext cx="8982178" cy="5882640"/>
          </a:xfrm>
          <a:prstGeom prst="rect"/>
        </p:spPr>
        <p:txBody>
          <a:bodyPr rtlCol="0" wrap="square">
            <a:spAutoFit/>
          </a:bodyPr>
          <a:p>
            <a:r>
              <a:rPr altLang="Ўзбекча Клавиатура" b="1" sz="3200" lang="en-US">
                <a:solidFill>
                  <a:srgbClr val="000000"/>
                </a:solidFill>
              </a:rPr>
              <a:t>U umrining oxirigacha shu lavozimda xizmat qilgan. Hofiz Tanish Buxoriy oʻz davrining yetuk shoiri boʻlib, u „Mavlono Naxliy“ taxallusi bilan sheʼrlar yozgan. 1560-yilda u Iskandarxon taxtga oʻtirganida unga qasida bagʻishlagan. Uning sheʼrlari koʻplab tazkiralar va bayozlarda uchraydi.</a:t>
            </a:r>
            <a:endParaRPr b="1" sz="3600" lang="uz-UZ">
              <a:solidFill>
                <a:srgbClr val="000000"/>
              </a:solidFill>
            </a:endParaRPr>
          </a:p>
          <a:p>
            <a:r>
              <a:rPr altLang="Ўзбекча Клавиатура" b="1" sz="3200" lang="en-US">
                <a:solidFill>
                  <a:srgbClr val="000000"/>
                </a:solidFill>
              </a:rPr>
              <a:t>Hofiz Tanish Buxoriy oʻzining shoh kitobi — „Abdullanoma“ („Sharafnomai shohiy“) asari bilan tanilgan. Asar shayboniylardan Abdullaxon II ga bagʻishlangan boʻlib, 1584—88 yillarda Buxoroda fors tilida yozilgan.</a:t>
            </a:r>
            <a:endParaRPr b="1" sz="2800" lang="uz-UZ">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95" name=""/>
          <p:cNvSpPr>
            <a:spLocks noGrp="1"/>
          </p:cNvSpPr>
          <p:nvPr>
            <p:ph type="ctrTitle"/>
          </p:nvPr>
        </p:nvSpPr>
        <p:spPr/>
        <p:txBody>
          <a:bodyPr/>
          <a:p>
            <a:endParaRPr lang="uz-UZ"/>
          </a:p>
        </p:txBody>
      </p:sp>
      <p:sp>
        <p:nvSpPr>
          <p:cNvPr id="1048596" name=""/>
          <p:cNvSpPr>
            <a:spLocks noGrp="1"/>
          </p:cNvSpPr>
          <p:nvPr>
            <p:ph type="subTitle" idx="1"/>
          </p:nvPr>
        </p:nvSpPr>
        <p:spPr/>
        <p:txBody>
          <a:bodyPr/>
          <a:p>
            <a:endParaRPr lang="uz-UZ"/>
          </a:p>
        </p:txBody>
      </p:sp>
      <p:pic>
        <p:nvPicPr>
          <p:cNvPr id="2097155" name=""/>
          <p:cNvPicPr>
            <a:picLocks/>
          </p:cNvPicPr>
          <p:nvPr/>
        </p:nvPicPr>
        <p:blipFill>
          <a:blip xmlns:r="http://schemas.openxmlformats.org/officeDocument/2006/relationships" r:embed="rId1"/>
          <a:stretch>
            <a:fillRect/>
          </a:stretch>
        </p:blipFill>
        <p:spPr>
          <a:xfrm rot="21600000">
            <a:off x="-6497" y="-12605"/>
            <a:ext cx="9195954" cy="6870271"/>
          </a:xfrm>
          <a:prstGeom prst="rect"/>
        </p:spPr>
      </p:pic>
      <p:sp>
        <p:nvSpPr>
          <p:cNvPr id="1048597" name=""/>
          <p:cNvSpPr txBox="1"/>
          <p:nvPr/>
        </p:nvSpPr>
        <p:spPr>
          <a:xfrm>
            <a:off x="227276" y="701246"/>
            <a:ext cx="9280157" cy="2186940"/>
          </a:xfrm>
          <a:prstGeom prst="rect"/>
        </p:spPr>
        <p:txBody>
          <a:bodyPr rtlCol="0" wrap="square">
            <a:spAutoFit/>
          </a:bodyPr>
          <a:p>
            <a:r>
              <a:rPr altLang="Ўзбекча Клавиатура" b="1" sz="2800" lang="en-US">
                <a:solidFill>
                  <a:srgbClr val="000000"/>
                </a:solidFill>
              </a:rPr>
              <a:t>Muallifning rejasiga koʻra, asar muqaddima, 2 qism (maqola) va xotimadan iborat boʻlishi moʻljallangan. Biroq asarni yozish jarayonida reja oʻzgargan. 1-va 2-maqolalar qoʻshib yozilgan, xotima esa muallifning vafoti tufayli yozilmay qolgan.</a:t>
            </a:r>
            <a:endParaRPr b="1" sz="2800" lang="uz-UZ">
              <a:solidFill>
                <a:srgbClr val="000000"/>
              </a:solidFill>
            </a:endParaRPr>
          </a:p>
        </p:txBody>
      </p:sp>
      <p:pic>
        <p:nvPicPr>
          <p:cNvPr id="2097156" name=""/>
          <p:cNvPicPr>
            <a:picLocks/>
          </p:cNvPicPr>
          <p:nvPr/>
        </p:nvPicPr>
        <p:blipFill>
          <a:blip xmlns:r="http://schemas.openxmlformats.org/officeDocument/2006/relationships" r:embed="rId2"/>
          <a:stretch>
            <a:fillRect/>
          </a:stretch>
        </p:blipFill>
        <p:spPr>
          <a:xfrm rot="0">
            <a:off x="0" y="2956750"/>
            <a:ext cx="9033597" cy="3842693"/>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8" name=""/>
          <p:cNvSpPr>
            <a:spLocks noGrp="1"/>
          </p:cNvSpPr>
          <p:nvPr>
            <p:ph type="ctrTitle"/>
          </p:nvPr>
        </p:nvSpPr>
        <p:spPr/>
        <p:txBody>
          <a:bodyPr/>
          <a:p>
            <a:endParaRPr lang="uz-UZ"/>
          </a:p>
        </p:txBody>
      </p:sp>
      <p:sp>
        <p:nvSpPr>
          <p:cNvPr id="1048599" name=""/>
          <p:cNvSpPr>
            <a:spLocks noGrp="1"/>
          </p:cNvSpPr>
          <p:nvPr>
            <p:ph type="subTitle" idx="1"/>
          </p:nvPr>
        </p:nvSpPr>
        <p:spPr/>
        <p:txBody>
          <a:bodyPr/>
          <a:p>
            <a:endParaRPr lang="uz-UZ"/>
          </a:p>
        </p:txBody>
      </p:sp>
      <p:pic>
        <p:nvPicPr>
          <p:cNvPr id="2097157" name=""/>
          <p:cNvPicPr>
            <a:picLocks/>
          </p:cNvPicPr>
          <p:nvPr/>
        </p:nvPicPr>
        <p:blipFill>
          <a:blip xmlns:r="http://schemas.openxmlformats.org/officeDocument/2006/relationships" r:embed="rId1"/>
          <a:stretch>
            <a:fillRect/>
          </a:stretch>
        </p:blipFill>
        <p:spPr>
          <a:xfrm rot="0">
            <a:off x="58448" y="333"/>
            <a:ext cx="9131011" cy="6857333"/>
          </a:xfrm>
          <a:prstGeom prst="rect"/>
        </p:spPr>
      </p:pic>
      <p:sp>
        <p:nvSpPr>
          <p:cNvPr id="1048669" name=""/>
          <p:cNvSpPr txBox="1"/>
          <p:nvPr/>
        </p:nvSpPr>
        <p:spPr>
          <a:xfrm>
            <a:off x="448356" y="568642"/>
            <a:ext cx="8351194" cy="5882640"/>
          </a:xfrm>
          <a:prstGeom prst="rect"/>
        </p:spPr>
        <p:txBody>
          <a:bodyPr rtlCol="0" wrap="square">
            <a:spAutoFit/>
          </a:bodyPr>
          <a:p>
            <a:r>
              <a:rPr altLang="Ўзбекча Клавиатура" b="1" sz="3200" lang="en-US">
                <a:solidFill>
                  <a:srgbClr val="000000"/>
                </a:solidFill>
              </a:rPr>
              <a:t>Mutribiyning guvohlik berishicha, „Abdullanoma“ asarining oxirgi qismini Abdullaxon II ning topshirigʻi bilan qozi Poyanda Zominiy (1602-yilda) yozgan.</a:t>
            </a:r>
            <a:endParaRPr b="1" sz="3600" lang="uz-UZ">
              <a:solidFill>
                <a:srgbClr val="000000"/>
              </a:solidFill>
            </a:endParaRPr>
          </a:p>
          <a:p>
            <a:r>
              <a:rPr altLang="Ўзбекча Клавиатура" b="1" sz="3200" lang="en-US">
                <a:solidFill>
                  <a:srgbClr val="000000"/>
                </a:solidFill>
              </a:rPr>
              <a:t>„Abdullanoma“ asari sharqshunos olim Sodiq Mirzayev tomonidan oʻzbek tiliga toʻliq tarjima qilingan. Bu asar B.Ahmedov soʻz boshisi va izohlari bilan birgalikda 2-marta nashr etilgan. Asarning rus tilidagi tarjimasi M. Salohiddinova tomonidan amalga oshirilib, uning faqat I—II qismlari faksimilesi bilan chiqarilgan.</a:t>
            </a:r>
            <a:endParaRPr b="1" sz="2800" lang="uz-UZ">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00" name=""/>
          <p:cNvSpPr>
            <a:spLocks noGrp="1"/>
          </p:cNvSpPr>
          <p:nvPr>
            <p:ph type="ctrTitle"/>
          </p:nvPr>
        </p:nvSpPr>
        <p:spPr/>
        <p:txBody>
          <a:bodyPr/>
          <a:p>
            <a:endParaRPr lang="uz-UZ"/>
          </a:p>
        </p:txBody>
      </p:sp>
      <p:sp>
        <p:nvSpPr>
          <p:cNvPr id="1048601" name=""/>
          <p:cNvSpPr>
            <a:spLocks noGrp="1"/>
          </p:cNvSpPr>
          <p:nvPr>
            <p:ph type="subTitle" idx="1"/>
          </p:nvPr>
        </p:nvSpPr>
        <p:spPr/>
        <p:txBody>
          <a:bodyPr/>
          <a:p>
            <a:endParaRPr lang="uz-UZ"/>
          </a:p>
        </p:txBody>
      </p:sp>
      <p:pic>
        <p:nvPicPr>
          <p:cNvPr id="2097158" name=""/>
          <p:cNvPicPr>
            <a:picLocks/>
          </p:cNvPicPr>
          <p:nvPr/>
        </p:nvPicPr>
        <p:blipFill>
          <a:blip xmlns:r="http://schemas.openxmlformats.org/officeDocument/2006/relationships" r:embed="rId1"/>
          <a:stretch>
            <a:fillRect/>
          </a:stretch>
        </p:blipFill>
        <p:spPr>
          <a:xfrm rot="0">
            <a:off x="6494" y="-12605"/>
            <a:ext cx="9131012" cy="6876740"/>
          </a:xfrm>
          <a:prstGeom prst="rect"/>
        </p:spPr>
      </p:pic>
      <p:sp>
        <p:nvSpPr>
          <p:cNvPr id="1048670" name=""/>
          <p:cNvSpPr txBox="1"/>
          <p:nvPr/>
        </p:nvSpPr>
        <p:spPr>
          <a:xfrm>
            <a:off x="273164" y="864758"/>
            <a:ext cx="8870836" cy="1767841"/>
          </a:xfrm>
          <a:prstGeom prst="rect"/>
        </p:spPr>
        <p:txBody>
          <a:bodyPr rtlCol="0" wrap="square">
            <a:spAutoFit/>
          </a:bodyPr>
          <a:p>
            <a:r>
              <a:rPr altLang="Ўзбекча Клавиатура" b="1" sz="2800" lang="en-US">
                <a:solidFill>
                  <a:srgbClr val="000000"/>
                </a:solidFill>
              </a:rPr>
              <a:t>Abdullanoma", "Sharafnomai shohiy" — Movarounnahrning 16-asrdagi tarixiga bagʻishlangan tarixiy asar. Hofiz Tanish Buxoriy tomonidan 1584 — 90 yillar oraligʻida fors tilida yozilgan.</a:t>
            </a:r>
            <a:endParaRPr b="1" sz="2800" lang="uz-UZ">
              <a:solidFill>
                <a:srgbClr val="000000"/>
              </a:solidFill>
            </a:endParaRPr>
          </a:p>
        </p:txBody>
      </p:sp>
      <p:pic>
        <p:nvPicPr>
          <p:cNvPr id="2097163" name=""/>
          <p:cNvPicPr>
            <a:picLocks/>
          </p:cNvPicPr>
          <p:nvPr/>
        </p:nvPicPr>
        <p:blipFill>
          <a:blip xmlns:r="http://schemas.openxmlformats.org/officeDocument/2006/relationships" r:embed="rId2"/>
          <a:stretch>
            <a:fillRect/>
          </a:stretch>
        </p:blipFill>
        <p:spPr>
          <a:xfrm>
            <a:off x="116894" y="2691571"/>
            <a:ext cx="9033563" cy="4140217"/>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2" name=""/>
          <p:cNvSpPr>
            <a:spLocks noGrp="1"/>
          </p:cNvSpPr>
          <p:nvPr>
            <p:ph type="ctrTitle"/>
          </p:nvPr>
        </p:nvSpPr>
        <p:spPr/>
        <p:txBody>
          <a:bodyPr/>
          <a:p>
            <a:endParaRPr lang="uz-UZ"/>
          </a:p>
        </p:txBody>
      </p:sp>
      <p:sp>
        <p:nvSpPr>
          <p:cNvPr id="1048603" name=""/>
          <p:cNvSpPr>
            <a:spLocks noGrp="1"/>
          </p:cNvSpPr>
          <p:nvPr>
            <p:ph type="subTitle" idx="1"/>
          </p:nvPr>
        </p:nvSpPr>
        <p:spPr/>
        <p:txBody>
          <a:bodyPr/>
          <a:p>
            <a:endParaRPr lang="uz-UZ"/>
          </a:p>
        </p:txBody>
      </p:sp>
      <p:pic>
        <p:nvPicPr>
          <p:cNvPr id="2097159" name=""/>
          <p:cNvPicPr>
            <a:picLocks/>
          </p:cNvPicPr>
          <p:nvPr/>
        </p:nvPicPr>
        <p:blipFill>
          <a:blip xmlns:r="http://schemas.openxmlformats.org/officeDocument/2006/relationships" r:embed="rId1"/>
          <a:stretch>
            <a:fillRect/>
          </a:stretch>
        </p:blipFill>
        <p:spPr>
          <a:xfrm rot="0">
            <a:off x="-110403" y="-12605"/>
            <a:ext cx="9273886" cy="6883209"/>
          </a:xfrm>
          <a:prstGeom prst="rect"/>
        </p:spPr>
      </p:pic>
      <p:sp>
        <p:nvSpPr>
          <p:cNvPr id="1048671" name=""/>
          <p:cNvSpPr txBox="1"/>
          <p:nvPr/>
        </p:nvSpPr>
        <p:spPr>
          <a:xfrm>
            <a:off x="490361" y="1122363"/>
            <a:ext cx="8653638" cy="4917439"/>
          </a:xfrm>
          <a:prstGeom prst="rect"/>
        </p:spPr>
        <p:txBody>
          <a:bodyPr rtlCol="0" wrap="square">
            <a:spAutoFit/>
          </a:bodyPr>
          <a:p>
            <a:r>
              <a:rPr altLang="Ўзбекча Клавиатура" b="1" sz="3200" lang="en-US">
                <a:solidFill>
                  <a:srgbClr val="000000"/>
                </a:solidFill>
              </a:rPr>
              <a:t>Asar muqaddimasida Abdullaxonning hokimiyatga kelguniga qadar Movarounnahrda yuz bergan siyosiy voqealar — Chingizxonning isti-losi va moʻgʻullar hukmronligi, Dashti Qipchoqda Abulxayrxon davlati (1428 — 68)ning barpo boʻlishi, Shayboniyxon (1451 — 1510)ning Xurosonga yurishlari, shayboniylar bilan Zahiriddin Bobur oʻrtasidagi harbiy toʻknashuvlar hamda Abdullaxonning nasli va nasabi toʻgʻrisida hikoya qilinadi. </a:t>
            </a:r>
            <a:endParaRPr b="1" sz="2800" lang="uz-UZ">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4" name=""/>
          <p:cNvSpPr>
            <a:spLocks noGrp="1"/>
          </p:cNvSpPr>
          <p:nvPr>
            <p:ph type="ctrTitle"/>
          </p:nvPr>
        </p:nvSpPr>
        <p:spPr/>
        <p:txBody>
          <a:bodyPr/>
          <a:p>
            <a:endParaRPr lang="uz-UZ"/>
          </a:p>
        </p:txBody>
      </p:sp>
      <p:sp>
        <p:nvSpPr>
          <p:cNvPr id="1048605" name=""/>
          <p:cNvSpPr>
            <a:spLocks noGrp="1"/>
          </p:cNvSpPr>
          <p:nvPr>
            <p:ph type="subTitle" idx="1"/>
          </p:nvPr>
        </p:nvSpPr>
        <p:spPr/>
        <p:txBody>
          <a:bodyPr/>
          <a:p>
            <a:endParaRPr lang="uz-UZ"/>
          </a:p>
        </p:txBody>
      </p:sp>
      <p:pic>
        <p:nvPicPr>
          <p:cNvPr id="2097160" name=""/>
          <p:cNvPicPr>
            <a:picLocks/>
          </p:cNvPicPr>
          <p:nvPr/>
        </p:nvPicPr>
        <p:blipFill>
          <a:blip xmlns:r="http://schemas.openxmlformats.org/officeDocument/2006/relationships" r:embed="rId1"/>
          <a:stretch>
            <a:fillRect/>
          </a:stretch>
        </p:blipFill>
        <p:spPr>
          <a:xfrm rot="0">
            <a:off x="-6493" y="-25543"/>
            <a:ext cx="9221931" cy="6896147"/>
          </a:xfrm>
          <a:prstGeom prst="rect"/>
        </p:spPr>
      </p:pic>
      <p:sp>
        <p:nvSpPr>
          <p:cNvPr id="1048672" name=""/>
          <p:cNvSpPr txBox="1"/>
          <p:nvPr/>
        </p:nvSpPr>
        <p:spPr>
          <a:xfrm>
            <a:off x="256775" y="660717"/>
            <a:ext cx="8695392" cy="5882640"/>
          </a:xfrm>
          <a:prstGeom prst="rect"/>
        </p:spPr>
        <p:txBody>
          <a:bodyPr rtlCol="0" wrap="square">
            <a:spAutoFit/>
          </a:bodyPr>
          <a:p>
            <a:r>
              <a:rPr altLang="Ўзбекча Клавиатура" b="1" sz="3200" lang="en-US">
                <a:solidFill>
                  <a:srgbClr val="000000"/>
                </a:solidFill>
              </a:rPr>
              <a:t>,</a:t>
            </a:r>
            <a:r>
              <a:rPr altLang="Ўзбекча Клавиатура" b="1" sz="3200" lang="en-US">
                <a:solidFill>
                  <a:srgbClr val="000000"/>
                </a:solidFill>
              </a:rPr>
              <a:t>, </a:t>
            </a:r>
            <a:r>
              <a:rPr altLang="Ўзбекча Клавиатура" b="1" sz="3200" lang="en-US">
                <a:solidFill>
                  <a:srgbClr val="000000"/>
                </a:solidFill>
              </a:rPr>
              <a:t>A</a:t>
            </a:r>
            <a:r>
              <a:rPr altLang="Ўзбекча Клавиатура" b="1" sz="3200" lang="en-US">
                <a:solidFill>
                  <a:srgbClr val="000000"/>
                </a:solidFill>
              </a:rPr>
              <a:t>b</a:t>
            </a:r>
            <a:r>
              <a:rPr altLang="Ўзбекча Клавиатура" b="1" sz="3200" lang="en-US">
                <a:solidFill>
                  <a:srgbClr val="000000"/>
                </a:solidFill>
              </a:rPr>
              <a:t>d</a:t>
            </a:r>
            <a:r>
              <a:rPr altLang="Ўзбекча Клавиатура" b="1" sz="3200" lang="en-US">
                <a:solidFill>
                  <a:srgbClr val="000000"/>
                </a:solidFill>
              </a:rPr>
              <a:t>u</a:t>
            </a:r>
            <a:r>
              <a:rPr altLang="Ўзбекча Клавиатура" b="1" sz="3200" lang="en-US">
                <a:solidFill>
                  <a:srgbClr val="000000"/>
                </a:solidFill>
              </a:rPr>
              <a:t>l</a:t>
            </a:r>
            <a:r>
              <a:rPr altLang="Ўзбекча Клавиатура" b="1" sz="3200" lang="en-US">
                <a:solidFill>
                  <a:srgbClr val="000000"/>
                </a:solidFill>
              </a:rPr>
              <a:t>l</a:t>
            </a:r>
            <a:r>
              <a:rPr altLang="Ўзбекча Клавиатура" b="1" sz="3200" lang="en-US">
                <a:solidFill>
                  <a:srgbClr val="000000"/>
                </a:solidFill>
              </a:rPr>
              <a:t>a</a:t>
            </a:r>
            <a:r>
              <a:rPr altLang="Ўзбекча Клавиатура" b="1" sz="3200" lang="en-US">
                <a:solidFill>
                  <a:srgbClr val="000000"/>
                </a:solidFill>
              </a:rPr>
              <a:t>n</a:t>
            </a:r>
            <a:r>
              <a:rPr altLang="Ўзбекча Клавиатура" b="1" sz="3200" lang="en-US">
                <a:solidFill>
                  <a:srgbClr val="000000"/>
                </a:solidFill>
              </a:rPr>
              <a:t>o</a:t>
            </a:r>
            <a:r>
              <a:rPr altLang="Ўзбекча Клавиатура" b="1" sz="3200" lang="en-US">
                <a:solidFill>
                  <a:srgbClr val="000000"/>
                </a:solidFill>
              </a:rPr>
              <a:t>m</a:t>
            </a:r>
            <a:r>
              <a:rPr altLang="Ўзбекча Клавиатура" b="1" sz="3200" lang="en-US">
                <a:solidFill>
                  <a:srgbClr val="000000"/>
                </a:solidFill>
              </a:rPr>
              <a:t>a</a:t>
            </a:r>
            <a:r>
              <a:rPr altLang="Ўзбекча Клавиатура" b="1" sz="3200" lang="en-US">
                <a:solidFill>
                  <a:srgbClr val="000000"/>
                </a:solidFill>
              </a:rPr>
              <a:t>“ning asosiy qismida Shayboniyxondan soʻng Movarounnahrdagi siyosiy vaziyat, uning bir qancha mayda hokimliklarga boʻlinib ketishi, Abdullaxonning markaziy hokimiyatni mustahkamlash va mamlakatni siyosiy jihatdan birlashtirishga qaratilgan harakatlari, uning Dashti Qipchoq va Xurosonga yurishlari, 16-asrning 80 — 90-yillarida Buxoro, Xorazm va Badaxshondagi siyosiy vaziyat hamda Xorazm bilan Badaxshonning Buxoro xonligiga qoʻshib olinishi kabi tarixiy voqealar bayon etiladi.</a:t>
            </a:r>
            <a:endParaRPr b="1" sz="2800" lang="uz-UZ">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6" name=""/>
          <p:cNvSpPr>
            <a:spLocks noGrp="1"/>
          </p:cNvSpPr>
          <p:nvPr>
            <p:ph type="ctrTitle"/>
          </p:nvPr>
        </p:nvSpPr>
        <p:spPr/>
        <p:txBody>
          <a:bodyPr/>
          <a:p>
            <a:endParaRPr lang="uz-UZ"/>
          </a:p>
        </p:txBody>
      </p:sp>
      <p:sp>
        <p:nvSpPr>
          <p:cNvPr id="1048607" name=""/>
          <p:cNvSpPr>
            <a:spLocks noGrp="1"/>
          </p:cNvSpPr>
          <p:nvPr>
            <p:ph type="subTitle" idx="1"/>
          </p:nvPr>
        </p:nvSpPr>
        <p:spPr/>
        <p:txBody>
          <a:bodyPr/>
          <a:p>
            <a:endParaRPr lang="uz-UZ"/>
          </a:p>
        </p:txBody>
      </p:sp>
      <p:pic>
        <p:nvPicPr>
          <p:cNvPr id="2097161" name=""/>
          <p:cNvPicPr>
            <a:picLocks/>
          </p:cNvPicPr>
          <p:nvPr/>
        </p:nvPicPr>
        <p:blipFill>
          <a:blip xmlns:r="http://schemas.openxmlformats.org/officeDocument/2006/relationships" r:embed="rId1"/>
          <a:stretch>
            <a:fillRect/>
          </a:stretch>
        </p:blipFill>
        <p:spPr>
          <a:xfrm rot="0">
            <a:off x="-19482" y="-19074"/>
            <a:ext cx="9156988" cy="6915555"/>
          </a:xfrm>
          <a:prstGeom prst="rect"/>
        </p:spPr>
      </p:pic>
      <p:sp>
        <p:nvSpPr>
          <p:cNvPr id="1048673" name=""/>
          <p:cNvSpPr txBox="1"/>
          <p:nvPr/>
        </p:nvSpPr>
        <p:spPr>
          <a:xfrm>
            <a:off x="221056" y="764671"/>
            <a:ext cx="8779818" cy="5539739"/>
          </a:xfrm>
          <a:prstGeom prst="rect"/>
        </p:spPr>
        <p:txBody>
          <a:bodyPr rtlCol="0" wrap="square">
            <a:spAutoFit/>
          </a:bodyPr>
          <a:p>
            <a:r>
              <a:rPr altLang="Ўзбекча Клавиатура" b="1" sz="2800" lang="en-US">
                <a:solidFill>
                  <a:srgbClr val="000000"/>
                </a:solidFill>
              </a:rPr>
              <a:t>Asarda 16-asrda Movarounnahr bilan Turkiya, Hindiston va Eron oʻrtasidagi munosabatlarga hamda Rossiya bilan savdo aloqalariga oid maʼlumotlar bor. Unda 16-asrda Buxoro xonligi qoʻshinlarining tuzilishi, harbiy taktikasi, qurol-yarogʻlari hamda Movarounnahrda, shu jumladan Buxoroda qurilgan meʼmorchilik obidalari va suv inshootlari toʻgʻrisidagi maʼlumotlar keltiriladi. „A</a:t>
            </a:r>
            <a:r>
              <a:rPr altLang="Ўзбекча Клавиатура" b="1" sz="2800" lang="en-US">
                <a:solidFill>
                  <a:srgbClr val="000000"/>
                </a:solidFill>
              </a:rPr>
              <a:t>b</a:t>
            </a:r>
            <a:r>
              <a:rPr altLang="Ўзбекча Клавиатура" b="1" sz="2800" lang="en-US">
                <a:solidFill>
                  <a:srgbClr val="000000"/>
                </a:solidFill>
              </a:rPr>
              <a:t>d</a:t>
            </a:r>
            <a:r>
              <a:rPr altLang="Ўзбекча Клавиатура" b="1" sz="2800" lang="en-US">
                <a:solidFill>
                  <a:srgbClr val="000000"/>
                </a:solidFill>
              </a:rPr>
              <a:t>u</a:t>
            </a:r>
            <a:r>
              <a:rPr altLang="Ўзбекча Клавиатура" b="1" sz="2800" lang="en-US">
                <a:solidFill>
                  <a:srgbClr val="000000"/>
                </a:solidFill>
              </a:rPr>
              <a:t>l</a:t>
            </a:r>
            <a:r>
              <a:rPr altLang="Ўзбекча Клавиатура" b="1" sz="2800" lang="en-US">
                <a:solidFill>
                  <a:srgbClr val="000000"/>
                </a:solidFill>
              </a:rPr>
              <a:t>l</a:t>
            </a:r>
            <a:r>
              <a:rPr altLang="Ўзбекча Клавиатура" b="1" sz="2800" lang="en-US">
                <a:solidFill>
                  <a:srgbClr val="000000"/>
                </a:solidFill>
              </a:rPr>
              <a:t>a</a:t>
            </a:r>
            <a:r>
              <a:rPr altLang="Ўзбекча Клавиатура" b="1" sz="2800" lang="en-US">
                <a:solidFill>
                  <a:srgbClr val="000000"/>
                </a:solidFill>
              </a:rPr>
              <a:t>n</a:t>
            </a:r>
            <a:r>
              <a:rPr altLang="Ўзбекча Клавиатура" b="1" sz="2800" lang="en-US">
                <a:solidFill>
                  <a:srgbClr val="000000"/>
                </a:solidFill>
              </a:rPr>
              <a:t>o</a:t>
            </a:r>
            <a:r>
              <a:rPr altLang="Ўзбекча Клавиатура" b="1" sz="2800" lang="en-US">
                <a:solidFill>
                  <a:srgbClr val="000000"/>
                </a:solidFill>
              </a:rPr>
              <a:t>m</a:t>
            </a:r>
            <a:r>
              <a:rPr altLang="Ўзбекча Клавиатура" b="1" sz="2800" lang="en-US">
                <a:solidFill>
                  <a:srgbClr val="000000"/>
                </a:solidFill>
              </a:rPr>
              <a:t>a</a:t>
            </a:r>
            <a:r>
              <a:rPr altLang="Ўзбекча Клавиатура" b="1" sz="2800" lang="en-US">
                <a:solidFill>
                  <a:srgbClr val="000000"/>
                </a:solidFill>
              </a:rPr>
              <a:t>“da Movarounnahr xalqlarining etnik tarkibi, jumladan qangʻli, hipchoq, qorliq, xalaj, ogʻajiri, uryonqit, qoʻngʻirot, orlot, uygʻur, sulduz, bayovut, doʻrmon va boshqa qavmlarning kelib chiqishi va ularning urf-odatlari toʻgʻrisida maʼlumotlar bor.</a:t>
            </a:r>
            <a:endParaRPr b="1" sz="2800" lang="uz-UZ">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Redmi 8</dc:creator>
  <dcterms:created xsi:type="dcterms:W3CDTF">2015-05-10T07:30:45Z</dcterms:created>
  <dcterms:modified xsi:type="dcterms:W3CDTF">2024-07-10T16:59:54Z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764aed46128548069f1c743af30ba021</vt:lpwstr>
  </property>
</Properties>
</file>